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307" r:id="rId7"/>
    <p:sldId id="306" r:id="rId8"/>
    <p:sldId id="308" r:id="rId9"/>
    <p:sldId id="311" r:id="rId10"/>
    <p:sldId id="312" r:id="rId11"/>
    <p:sldId id="309" r:id="rId12"/>
    <p:sldId id="314" r:id="rId13"/>
    <p:sldId id="315" r:id="rId14"/>
    <p:sldId id="317" r:id="rId15"/>
  </p:sldIdLst>
  <p:sldSz cx="12192000" cy="6858000"/>
  <p:notesSz cx="6797675" cy="9926638"/>
  <p:custDataLst>
    <p:tags r:id="rId1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E50D1F"/>
    <a:srgbClr val="80C342"/>
    <a:srgbClr val="B7DCA8"/>
    <a:srgbClr val="ECECEC"/>
    <a:srgbClr val="DDEED6"/>
    <a:srgbClr val="BFE0B2"/>
    <a:srgbClr val="D2E9C9"/>
    <a:srgbClr val="9ED08A"/>
    <a:srgbClr val="67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1B8A5-DCF6-77FE-C473-E1F4AC8CD914}" v="6" dt="2024-04-09T09:09:01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" y="4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33D22-7592-4063-9638-2DF8ACF3B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E438C6-D5F8-4265-9139-B47C248A7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CCCC54-A6D2-4BA0-A71F-4725733C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C0A50B3-AFE9-4AC1-AB4E-77D24306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15EC6C-3946-45D1-9441-E8AEAC0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4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628A2-C413-4AE6-8D2E-D094E40A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9A20956-C116-4D4D-8101-40E2680D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7285FB-4D71-411C-873A-10D679AA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F927F3-F5A0-4146-A0AC-FF8AD7C0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6ED193-E946-47AE-B0D9-11E916FF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7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9342102-23E5-4D60-8B13-984CF08CF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7BD5AFF-FCCB-4B81-8B9E-E5BA870D1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9030495-A340-4917-B10C-8209B62D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DC5B47-5380-453F-8200-4BEE1B29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29074F-B089-49AF-BDF9-34E3BA6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2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6ECCE-CF61-497F-8F60-E49FCAAA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94A22A-D598-48DF-9858-1FD69DA0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05D26E-8868-4B6A-ABCA-15EE94CA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778DFD-81F3-4809-B858-53DBAE23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9246AE-C4F5-44F4-8429-4BEF4FE8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78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159510-84D8-46EA-A90B-F894CA9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F664497-D017-4C54-B366-1FD73763B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59ABB1-75D0-4C94-A535-A336F374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55423E-701C-401C-B637-2474770C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BE14DB-9808-4B07-8EBA-B66CD416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984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0AD1D-CC4E-4AAD-BBE0-B9E6FE46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8F4CA4-2EFB-457C-8CEC-C377FDB21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ACD20B7-D638-4D2A-902D-1C6A9660F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0CE0BCB-6B7F-4144-8FAC-CC14F0CD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1491DBE-7428-4997-901C-83798A8D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DFC5159-E79C-40DF-9E7E-FB248EA9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2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4FDCC-0E23-4BA2-B02A-F6D81275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E53329-3097-4865-B883-570C84CB5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B9F4805-73C0-4667-9EE0-D0668EFD3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DE9402B-8634-455A-AFE9-B20DE9FA1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2E41A90-EFE0-4A3F-8B32-6451D8081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7238C3B-A65F-432D-AB34-DDCA494D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AE585AC-B577-4EAC-A975-C9ADB2A8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65AA48B-C75C-4226-A9BF-89FA310A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662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2BC60-B44E-4BE7-86DB-A787D4FB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EDA283A-B130-40AB-8D97-351737FC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936AE4-D557-47CF-83A0-E3DB41F9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B8956A2-9F42-4350-97FA-42E8AACC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1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9799BE2-6258-403E-BB19-7FF3BA6D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7231AC3-D2B2-4D02-AB62-5DF79749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BB1C99D-A314-44FA-98DB-386D3099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571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0BEA3C-8FF7-495C-94A0-447A4188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62D4D0-2423-43AF-BB00-3F5402CE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D7C4039-7463-443E-8491-661ACD18B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41983AB-1666-4EA8-9C7C-B85AF9E4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C072AC-D529-4E86-B31D-22C3276E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70EB9F-5DAC-4652-90F0-56114D74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76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F17BF1-ED61-495D-9E13-F26BC35B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2F16448-AFBF-4E77-AE41-CBAD86EDB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823968F-61D6-40B8-834F-2B3A9C4B3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A8EAAE-D15B-4648-A309-632C981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09B7F82-F752-4A96-8996-CF3E36F8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5B76E22-CF9D-480A-88B2-7775EE49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652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7314E2B-8A66-4580-84D8-60BE4E4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3F11DE-2B19-4805-9DAE-0F2F0DF3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372F30-991F-4E46-9AE1-E4E2C6CF3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7D3A-C2C0-4FDD-A28C-B42D94C941D6}" type="datetimeFigureOut">
              <a:rPr lang="sl-SI" smtClean="0"/>
              <a:t>24. 04. 2024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31BE36-095B-4128-ABD0-E13F17859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99AA6F-5CF6-4306-B544-489EA3B8F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6564-CEE0-4318-8375-4DADA2703C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75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Slika, ki vsebuje besede avto, cesta, na prostem, vozilo&#10;&#10;Opis je samodejno ustvarjen">
            <a:extLst>
              <a:ext uri="{FF2B5EF4-FFF2-40B4-BE49-F238E27FC236}">
                <a16:creationId xmlns:a16="http://schemas.microsoft.com/office/drawing/2014/main" id="{E708E85F-2961-798E-5AE6-48570C2B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1" y="448271"/>
            <a:ext cx="11195979" cy="5150500"/>
          </a:xfrm>
          <a:prstGeom prst="rect">
            <a:avLst/>
          </a:prstGeom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0480BB9-FF71-4BE0-B60F-2F71BC911F76}"/>
              </a:ext>
            </a:extLst>
          </p:cNvPr>
          <p:cNvSpPr txBox="1"/>
          <p:nvPr/>
        </p:nvSpPr>
        <p:spPr>
          <a:xfrm>
            <a:off x="1023804" y="4789982"/>
            <a:ext cx="8205924" cy="4156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l-SI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/>
                <a:ea typeface="Calibri"/>
                <a:cs typeface="Calibri"/>
              </a:rPr>
              <a:t>Predstavitev namena in ciljev občinske celostne prometne strategije | 24. april 2024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15AFCF3-40D8-03AF-1383-D51347D4CE5D}"/>
              </a:ext>
            </a:extLst>
          </p:cNvPr>
          <p:cNvSpPr txBox="1"/>
          <p:nvPr/>
        </p:nvSpPr>
        <p:spPr>
          <a:xfrm>
            <a:off x="1000095" y="985669"/>
            <a:ext cx="56185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b="1" dirty="0">
                <a:solidFill>
                  <a:schemeClr val="bg1"/>
                </a:solidFill>
                <a:effectLst>
                  <a:outerShdw blurRad="1143000" dir="21540000" algn="ctr" rotWithShape="0">
                    <a:schemeClr val="tx1">
                      <a:alpha val="45000"/>
                    </a:schemeClr>
                  </a:outerShdw>
                </a:effectLst>
                <a:latin typeface="Aptos Black" panose="020F0502020204030204" pitchFamily="34" charset="0"/>
              </a:rPr>
              <a:t>CE</a:t>
            </a:r>
            <a:r>
              <a:rPr lang="sl-SI" sz="4800" b="1" dirty="0">
                <a:solidFill>
                  <a:schemeClr val="bg1">
                    <a:lumMod val="95000"/>
                  </a:schemeClr>
                </a:solidFill>
                <a:effectLst>
                  <a:outerShdw blurRad="1143000" dir="21540000" algn="ctr" rotWithShape="0">
                    <a:schemeClr val="tx1">
                      <a:alpha val="45000"/>
                    </a:schemeClr>
                  </a:outerShdw>
                </a:effectLst>
                <a:latin typeface="Aptos Black" panose="020F0502020204030204" pitchFamily="34" charset="0"/>
              </a:rPr>
              <a:t>LOSTNA</a:t>
            </a:r>
          </a:p>
          <a:p>
            <a:r>
              <a:rPr lang="sl-SI" sz="4800" b="1" dirty="0">
                <a:solidFill>
                  <a:schemeClr val="bg1">
                    <a:lumMod val="95000"/>
                  </a:schemeClr>
                </a:solidFill>
                <a:effectLst>
                  <a:outerShdw blurRad="1143000" dir="21540000" algn="ctr" rotWithShape="0">
                    <a:schemeClr val="tx1">
                      <a:alpha val="45000"/>
                    </a:schemeClr>
                  </a:outerShdw>
                </a:effectLst>
                <a:latin typeface="Aptos Black" panose="020F0502020204030204" pitchFamily="34" charset="0"/>
              </a:rPr>
              <a:t>PROMETNA</a:t>
            </a:r>
          </a:p>
          <a:p>
            <a:r>
              <a:rPr lang="sl-SI" sz="4800" b="1" dirty="0">
                <a:solidFill>
                  <a:schemeClr val="bg1">
                    <a:lumMod val="95000"/>
                  </a:schemeClr>
                </a:solidFill>
                <a:effectLst>
                  <a:outerShdw blurRad="1143000" dir="21540000" algn="ctr" rotWithShape="0">
                    <a:schemeClr val="tx1">
                      <a:alpha val="45000"/>
                    </a:schemeClr>
                  </a:outerShdw>
                </a:effectLst>
                <a:latin typeface="Aptos Black" panose="020F0502020204030204" pitchFamily="34" charset="0"/>
              </a:rPr>
              <a:t>STRATEGIJA</a:t>
            </a:r>
          </a:p>
          <a:p>
            <a:r>
              <a:rPr lang="sl-SI" sz="4800" b="1" dirty="0">
                <a:solidFill>
                  <a:schemeClr val="bg1">
                    <a:lumMod val="95000"/>
                  </a:schemeClr>
                </a:solidFill>
                <a:effectLst>
                  <a:outerShdw blurRad="1143000" dir="21540000" algn="ctr" rotWithShape="0">
                    <a:schemeClr val="tx1">
                      <a:alpha val="45000"/>
                    </a:schemeClr>
                  </a:outerShdw>
                </a:effectLst>
                <a:latin typeface="Aptos Black" panose="020F0502020204030204" pitchFamily="34" charset="0"/>
              </a:rPr>
              <a:t>OBČINE</a:t>
            </a:r>
          </a:p>
          <a:p>
            <a:r>
              <a:rPr lang="sl-SI" sz="4800" b="1" dirty="0">
                <a:solidFill>
                  <a:schemeClr val="bg1">
                    <a:lumMod val="95000"/>
                  </a:schemeClr>
                </a:solidFill>
                <a:effectLst>
                  <a:outerShdw blurRad="1143000" dir="21540000" algn="ctr" rotWithShape="0">
                    <a:schemeClr val="tx1">
                      <a:alpha val="45000"/>
                    </a:schemeClr>
                  </a:outerShdw>
                </a:effectLst>
                <a:latin typeface="Aptos Black" panose="020F0502020204030204" pitchFamily="34" charset="0"/>
              </a:rPr>
              <a:t>DOL PRI LJUBLJANI</a:t>
            </a:r>
          </a:p>
        </p:txBody>
      </p:sp>
      <p:pic>
        <p:nvPicPr>
          <p:cNvPr id="5" name="Slika 4" descr="Slika, ki vsebuje besede besedilo, pisava, posnetek zaslona, grafika&#10;&#10;Opis je samodejno ustvarjen">
            <a:extLst>
              <a:ext uri="{FF2B5EF4-FFF2-40B4-BE49-F238E27FC236}">
                <a16:creationId xmlns:a16="http://schemas.microsoft.com/office/drawing/2014/main" id="{899CF13A-D0B8-186E-03DC-9FEA2BE78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31" y="5935947"/>
            <a:ext cx="2806134" cy="429354"/>
          </a:xfrm>
          <a:prstGeom prst="rect">
            <a:avLst/>
          </a:prstGeom>
        </p:spPr>
      </p:pic>
      <p:pic>
        <p:nvPicPr>
          <p:cNvPr id="4" name="Slika 3" descr="Slika, ki vsebuje besede posnetek zaslona, barvitost&#10;&#10;Opis je samodejno ustvarjen">
            <a:extLst>
              <a:ext uri="{FF2B5EF4-FFF2-40B4-BE49-F238E27FC236}">
                <a16:creationId xmlns:a16="http://schemas.microsoft.com/office/drawing/2014/main" id="{E18BED99-B2AC-F917-DE4F-6778A11F2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5817574"/>
            <a:ext cx="506926" cy="506926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DB6BFC3-00D6-E74F-41D1-DB3ED4FDAAF2}"/>
              </a:ext>
            </a:extLst>
          </p:cNvPr>
          <p:cNvSpPr txBox="1"/>
          <p:nvPr/>
        </p:nvSpPr>
        <p:spPr>
          <a:xfrm>
            <a:off x="1642282" y="5893613"/>
            <a:ext cx="2420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b="1" dirty="0">
                <a:latin typeface="Arial" panose="020B0604020202020204" pitchFamily="34" charset="0"/>
                <a:cs typeface="Arial" panose="020B0604020202020204" pitchFamily="34" charset="0"/>
              </a:rPr>
              <a:t>OBČINA</a:t>
            </a:r>
          </a:p>
          <a:p>
            <a:r>
              <a:rPr lang="sl-SI" sz="1100" b="1" dirty="0">
                <a:latin typeface="Arial" panose="020B0604020202020204" pitchFamily="34" charset="0"/>
                <a:cs typeface="Arial" panose="020B0604020202020204" pitchFamily="34" charset="0"/>
              </a:rPr>
              <a:t>DOL PRI LJUBLJANI</a:t>
            </a:r>
            <a:endParaRPr lang="sl-S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36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377A3-4F41-B538-D8B7-29ECAB7B3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11DF7F0-C59B-8F60-DD0E-C364C5B98C53}"/>
              </a:ext>
            </a:extLst>
          </p:cNvPr>
          <p:cNvSpPr txBox="1"/>
          <p:nvPr/>
        </p:nvSpPr>
        <p:spPr>
          <a:xfrm>
            <a:off x="775827" y="1770006"/>
            <a:ext cx="10515600" cy="457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Arial Nova Cond" panose="020B0506020202020204" pitchFamily="34" charset="0"/>
                <a:ea typeface="Aptos" panose="020B0004020202020204" pitchFamily="34" charset="0"/>
              </a:rPr>
              <a:t>Sklop F: PRIPRAVA IN POTRDITEV STRATEGIJE </a:t>
            </a:r>
          </a:p>
          <a:p>
            <a:pPr>
              <a:lnSpc>
                <a:spcPct val="150000"/>
              </a:lnSpc>
            </a:pPr>
            <a:endParaRPr lang="sl-SI" sz="1400" dirty="0">
              <a:effectLst/>
              <a:latin typeface="Arial Nova Cond" panose="020B0506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Arial Nova Cond" panose="020B0506020202020204" pitchFamily="34" charset="0"/>
              </a:rPr>
              <a:t>Ključne aktivnosti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Uskladitev predloga OCPS s člani širše delovne skupine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Predstavitev občinskemu svetu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Sprejetje na seji občinskega sveta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Arial Nova Cond" panose="020B0506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Arial Nova Cond" panose="020B0506020202020204" pitchFamily="34" charset="0"/>
              </a:rPr>
              <a:t>Roki določeni z razpisom</a:t>
            </a:r>
            <a:r>
              <a:rPr lang="sl-SI" sz="1400" b="1" dirty="0">
                <a:latin typeface="Arial Nova Cond" panose="020B0506020202020204" pitchFamily="34" charset="0"/>
              </a:rPr>
              <a:t>: </a:t>
            </a:r>
            <a:r>
              <a:rPr lang="sl-SI" sz="1400" dirty="0">
                <a:latin typeface="Arial Nova Cond" panose="020B0506020202020204" pitchFamily="34" charset="0"/>
              </a:rPr>
              <a:t>Stroški upravičeni do 31.3.2025, zahtevek je potrebno oddati do 30.4.2025.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Arial Nova Cond" panose="020B0506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rgbClr val="69A12B"/>
                </a:solidFill>
                <a:latin typeface="Arial Nova Cond" panose="020B0506020202020204" pitchFamily="34" charset="0"/>
              </a:rPr>
              <a:t>GARANCIJA KAKOVOSTI OCPS </a:t>
            </a:r>
            <a:r>
              <a:rPr lang="sl-SI" sz="1400" dirty="0">
                <a:latin typeface="Arial Nova Cond" panose="020B0506020202020204" pitchFamily="34" charset="0"/>
              </a:rPr>
              <a:t>Poleg </a:t>
            </a:r>
            <a:r>
              <a:rPr lang="sl-SI" sz="1400" b="1" dirty="0">
                <a:latin typeface="Arial Nova Cond" panose="020B0506020202020204" pitchFamily="34" charset="0"/>
              </a:rPr>
              <a:t>izkušene ekipe izvajalcev</a:t>
            </a:r>
            <a:r>
              <a:rPr lang="sl-SI" sz="1400" dirty="0">
                <a:latin typeface="Arial Nova Cond" panose="020B0506020202020204" pitchFamily="34" charset="0"/>
              </a:rPr>
              <a:t>, ki bo skrbela za kakovostno pripravo OCPS, je na podlagi Pravilnika obvezna tudi </a:t>
            </a:r>
            <a:r>
              <a:rPr lang="sl-SI" sz="1400" b="1" dirty="0">
                <a:latin typeface="Arial Nova Cond" panose="020B0506020202020204" pitchFamily="34" charset="0"/>
              </a:rPr>
              <a:t>presoja kakovosti</a:t>
            </a:r>
            <a:r>
              <a:rPr lang="sl-SI" sz="1400" dirty="0">
                <a:latin typeface="Arial Nova Cond" panose="020B0506020202020204" pitchFamily="34" charset="0"/>
              </a:rPr>
              <a:t>. Zanjo je odgovorno ministrstvo, ki Občini dodeli </a:t>
            </a:r>
            <a:r>
              <a:rPr lang="sl-SI" sz="1400" b="1" dirty="0">
                <a:latin typeface="Arial Nova Cond" panose="020B0506020202020204" pitchFamily="34" charset="0"/>
              </a:rPr>
              <a:t>presojevalca kakovosti</a:t>
            </a:r>
            <a:r>
              <a:rPr lang="sl-SI" sz="1400" dirty="0">
                <a:latin typeface="Arial Nova Cond" panose="020B0506020202020204" pitchFamily="34" charset="0"/>
              </a:rPr>
              <a:t>. Presojevalec presojo kakovosti vsebine izvede dvakrat in </a:t>
            </a:r>
            <a:r>
              <a:rPr lang="sl-SI" sz="1400" b="1" dirty="0">
                <a:latin typeface="Arial Nova Cond" panose="020B0506020202020204" pitchFamily="34" charset="0"/>
              </a:rPr>
              <a:t>izdela neodvisno strokovno oceno OCPS</a:t>
            </a:r>
            <a:r>
              <a:rPr lang="sl-SI" sz="1400" dirty="0">
                <a:latin typeface="Arial Nova Cond" panose="020B0506020202020204" pitchFamily="34" charset="0"/>
              </a:rPr>
              <a:t>; prvič med pripravo OCPS (v Sklopu E, po opredelitvi strateških vodil) in drugič pred potrditvijo OCPS (v Sklopu F, pred obravnavo na občinskem svetu).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</p:txBody>
      </p:sp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A5D5B22B-6F5E-34CE-1154-13B89BD5F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2D6CBD2-FE66-B996-3C92-C3D8DEAD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KLJUČNI KORAKI PRIPRAVE</a:t>
            </a:r>
            <a:endParaRPr lang="sl-SI" sz="2000" dirty="0">
              <a:solidFill>
                <a:srgbClr val="69A12B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3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2190-F5B7-8892-72D4-30D0FFB71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C82C3E5-4D99-CECB-BB02-2D149A948D1A}"/>
              </a:ext>
            </a:extLst>
          </p:cNvPr>
          <p:cNvSpPr txBox="1"/>
          <p:nvPr/>
        </p:nvSpPr>
        <p:spPr>
          <a:xfrm>
            <a:off x="775827" y="1770006"/>
            <a:ext cx="5966805" cy="522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Dobra strategija ne pomeni tudi samodejno dobrih rezultatov. Ob kakovostnem dokumentu mora Občina v nadaljevanju zagotoviti še </a:t>
            </a:r>
            <a:r>
              <a:rPr lang="sl-SI" sz="1400" b="1" dirty="0">
                <a:latin typeface="Arial Nova Cond" panose="020B0506020202020204" pitchFamily="34" charset="0"/>
              </a:rPr>
              <a:t>kakovostno vodenje procesa izvajanja akcijskega načrta</a:t>
            </a:r>
            <a:r>
              <a:rPr lang="sl-SI" sz="1400" dirty="0">
                <a:latin typeface="Arial Nova Cond" panose="020B0506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b="1" dirty="0">
                <a:latin typeface="Arial Nova Cond" panose="020B0506020202020204" pitchFamily="34" charset="0"/>
              </a:rPr>
              <a:t>Izvajanje OCPS Občina spremlja z enotnimi kazalniki učinka izvajanja in izvedbe OCPS</a:t>
            </a:r>
            <a:r>
              <a:rPr lang="sl-SI" sz="1400" dirty="0">
                <a:latin typeface="Arial Nova Cond" panose="020B0506020202020204" pitchFamily="34" charset="0"/>
              </a:rPr>
              <a:t>. </a:t>
            </a:r>
            <a:r>
              <a:rPr lang="sl-SI" sz="1400" b="1" dirty="0">
                <a:latin typeface="Arial Nova Cond" panose="020B0506020202020204" pitchFamily="34" charset="0"/>
              </a:rPr>
              <a:t>Enotni kazalniki učinka</a:t>
            </a:r>
            <a:r>
              <a:rPr lang="sl-SI" sz="1400" dirty="0">
                <a:latin typeface="Arial Nova Cond" panose="020B0506020202020204" pitchFamily="34" charset="0"/>
              </a:rPr>
              <a:t>: delež in obseg uporabe prometnih načinov na glavnih prometnicah v občini, delež uporabe potovalnih načinov pri poteh v šolo, delež otrok, ki v šolo prihajajo brez spremstva odraslih, delež uporabe potovalnih načinov pri poteh na delo, dolžine poti na delo. </a:t>
            </a:r>
            <a:r>
              <a:rPr lang="sl-SI" sz="1400" b="1" dirty="0">
                <a:latin typeface="Arial Nova Cond" panose="020B0506020202020204" pitchFamily="34" charset="0"/>
              </a:rPr>
              <a:t>Enotni kazalnik izvedbe</a:t>
            </a:r>
            <a:r>
              <a:rPr lang="sl-SI" sz="1400" dirty="0">
                <a:latin typeface="Arial Nova Cond" panose="020B0506020202020204" pitchFamily="34" charset="0"/>
              </a:rPr>
              <a:t>: delež izvedenih ukrepov iz akcijskega načrta.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Občina mora ministrstvu </a:t>
            </a:r>
            <a:r>
              <a:rPr lang="sl-SI" sz="1400" b="1" dirty="0">
                <a:latin typeface="Arial Nova Cond" panose="020B0506020202020204" pitchFamily="34" charset="0"/>
              </a:rPr>
              <a:t>poročati o izvajanju OCPS v obliki enotnih kazalnikov v obdobju 7 let po sprejetju OCPS</a:t>
            </a:r>
            <a:r>
              <a:rPr lang="sl-SI" sz="1400" dirty="0">
                <a:latin typeface="Arial Nova Cond" panose="020B0506020202020204" pitchFamily="34" charset="0"/>
              </a:rPr>
              <a:t>, kar stori preko spletnega portala o trajnostni mobilnosti.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</p:txBody>
      </p:sp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E5D22BE4-5574-3D46-CEFF-314F3D284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5968C3D-559C-82C1-7B9B-45A5F68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… SLEDI IZVAJANJE STRATEGIJE</a:t>
            </a:r>
            <a:endParaRPr lang="sl-SI" sz="2000" dirty="0">
              <a:solidFill>
                <a:srgbClr val="69A12B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6" name="Slika 5" descr="Slika, ki vsebuje besede kolo, kopensko vozilo, kolo kolesa, vozilo&#10;&#10;Opis je samodejno ustvarjen">
            <a:extLst>
              <a:ext uri="{FF2B5EF4-FFF2-40B4-BE49-F238E27FC236}">
                <a16:creationId xmlns:a16="http://schemas.microsoft.com/office/drawing/2014/main" id="{D07F8F51-5611-378D-A2C4-3A5D1BF8E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7" y="1770007"/>
            <a:ext cx="4459896" cy="29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53773B64-D5DE-41B3-91D7-B132C911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595B11D-79F8-446A-84DA-DBE89500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PROGRAM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5601BBC-B6A2-4372-8290-3C4FBBFD6155}"/>
              </a:ext>
            </a:extLst>
          </p:cNvPr>
          <p:cNvSpPr txBox="1"/>
          <p:nvPr/>
        </p:nvSpPr>
        <p:spPr>
          <a:xfrm>
            <a:off x="775827" y="1810885"/>
            <a:ext cx="10423358" cy="279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sl-SI" sz="2400" b="1" dirty="0">
                <a:latin typeface="Arial Nova Cond" panose="020B0506020202020204" pitchFamily="34" charset="0"/>
              </a:rPr>
              <a:t>Javni razpis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sl-SI" sz="2400" b="1" dirty="0">
                <a:latin typeface="Arial Nova Cond" panose="020B0506020202020204" pitchFamily="34" charset="0"/>
              </a:rPr>
              <a:t>Izdelovalci</a:t>
            </a:r>
            <a:endParaRPr lang="sl-SI" sz="2400" dirty="0">
              <a:latin typeface="Arial Nova Cond" panose="020B0506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sl-SI" sz="2400" b="1" dirty="0">
                <a:latin typeface="Arial Nova Cond" panose="020B0506020202020204" pitchFamily="34" charset="0"/>
              </a:rPr>
              <a:t>Namen in cilji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sl-SI" sz="2400" b="1" dirty="0">
                <a:latin typeface="Arial Nova Cond" panose="020B0506020202020204" pitchFamily="34" charset="0"/>
              </a:rPr>
              <a:t>Ključni koraki priprave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sl-SI" sz="2400" b="1" dirty="0">
                <a:latin typeface="Arial Nova Cond" panose="020B0506020202020204" pitchFamily="34" charset="0"/>
              </a:rPr>
              <a:t>Izvajanje</a:t>
            </a:r>
          </a:p>
        </p:txBody>
      </p:sp>
      <p:pic>
        <p:nvPicPr>
          <p:cNvPr id="5" name="Slika 4" descr="Slika, ki vsebuje besede oseba, oblačila, kolo kolesa, na prostem&#10;&#10;Opis je samodejno ustvarjen">
            <a:extLst>
              <a:ext uri="{FF2B5EF4-FFF2-40B4-BE49-F238E27FC236}">
                <a16:creationId xmlns:a16="http://schemas.microsoft.com/office/drawing/2014/main" id="{5119A120-07C0-98C3-6665-2EAAB64F6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84" y="1543205"/>
            <a:ext cx="5864516" cy="3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C3BB8-D189-6D75-81FF-ED893D49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7B98ADCD-4C5B-7DCF-7291-924F6750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69000C4-CAFE-C706-DDB1-80CBA1C2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JAVNI RAZPIS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F395AD-2D39-DCF9-4E6F-4FEC22BC7758}"/>
              </a:ext>
            </a:extLst>
          </p:cNvPr>
          <p:cNvSpPr txBox="1"/>
          <p:nvPr/>
        </p:nvSpPr>
        <p:spPr>
          <a:xfrm>
            <a:off x="775827" y="1770006"/>
            <a:ext cx="7829158" cy="397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b="1" dirty="0">
                <a:latin typeface="Arial Nova Cond" panose="020B0506020202020204" pitchFamily="34" charset="0"/>
              </a:rPr>
              <a:t>Ministrstvo za okolje, podnebje in energijo </a:t>
            </a:r>
            <a:r>
              <a:rPr lang="sl-SI" sz="1400" dirty="0">
                <a:latin typeface="Arial Nova Cond" panose="020B0506020202020204" pitchFamily="34" charset="0"/>
              </a:rPr>
              <a:t>je novembra 2023 objavilo </a:t>
            </a:r>
            <a:r>
              <a:rPr lang="sl-SI" sz="1400" b="1" dirty="0">
                <a:latin typeface="Arial Nova Cond" panose="020B0506020202020204" pitchFamily="34" charset="0"/>
              </a:rPr>
              <a:t>javni razpis za sofinanciranje občinskih celostnih prometnih strategij</a:t>
            </a:r>
            <a:r>
              <a:rPr lang="sl-SI" sz="1400" dirty="0">
                <a:latin typeface="Arial Nova Cond" panose="020B0506020202020204" pitchFamily="34" charset="0"/>
              </a:rPr>
              <a:t> v okviru Programa evropske kohezijske politike v obdobju 2021-2027 z namenom vzpostavitve trajnostnega načrtovanja prometa v slovenskih občinah s pomočjo temeljnega strateškega dokumenta, tj. občinske celostne prometne strategije (OCPS).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OCPS mora biti izdelana skladno z </a:t>
            </a:r>
            <a:r>
              <a:rPr lang="sl-SI" sz="1400" b="1" dirty="0">
                <a:latin typeface="Arial Nova Cond" panose="020B0506020202020204" pitchFamily="34" charset="0"/>
              </a:rPr>
              <a:t>Zakonom o celostnem prometnem načrtovanju</a:t>
            </a:r>
            <a:r>
              <a:rPr lang="sl-SI" sz="1400" dirty="0">
                <a:latin typeface="Arial Nova Cond" panose="020B0506020202020204" pitchFamily="34" charset="0"/>
              </a:rPr>
              <a:t>, s </a:t>
            </a:r>
            <a:r>
              <a:rPr lang="sl-SI" sz="1400" b="1" dirty="0">
                <a:latin typeface="Arial Nova Cond" panose="020B0506020202020204" pitchFamily="34" charset="0"/>
              </a:rPr>
              <a:t>Pravilnikom OCPS </a:t>
            </a:r>
            <a:r>
              <a:rPr lang="sl-SI" sz="1400" dirty="0">
                <a:latin typeface="Arial Nova Cond" panose="020B0506020202020204" pitchFamily="34" charset="0"/>
              </a:rPr>
              <a:t>(Pravilnik o vsebini, obliki, načinu priprave, odstotku in višini sofinanciranja OCPS, načinu spremljanja in merilih za presojo kakovosti, enotnih kazalnikih, metodologiji ter o informacijski podpori in poročanju), </a:t>
            </a:r>
            <a:r>
              <a:rPr lang="sl-SI" sz="1400" b="1" dirty="0">
                <a:latin typeface="Arial Nova Cond" panose="020B0506020202020204" pitchFamily="34" charset="0"/>
              </a:rPr>
              <a:t>Nacionalnimi smernicami </a:t>
            </a:r>
            <a:r>
              <a:rPr lang="sl-SI" sz="1400" dirty="0">
                <a:latin typeface="Arial Nova Cond" panose="020B0506020202020204" pitchFamily="34" charset="0"/>
              </a:rPr>
              <a:t>za pripravo OCPS in </a:t>
            </a:r>
            <a:r>
              <a:rPr lang="sl-SI" sz="1400" b="1" dirty="0">
                <a:latin typeface="Arial Nova Cond" panose="020B0506020202020204" pitchFamily="34" charset="0"/>
              </a:rPr>
              <a:t>Minimalnimi standardi </a:t>
            </a:r>
            <a:r>
              <a:rPr lang="sl-SI" sz="1400" dirty="0">
                <a:latin typeface="Arial Nova Cond" panose="020B0506020202020204" pitchFamily="34" charset="0"/>
              </a:rPr>
              <a:t>za izdelavo OCPS.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b="1" dirty="0">
                <a:latin typeface="Arial Nova Cond" panose="020B0506020202020204" pitchFamily="34" charset="0"/>
              </a:rPr>
              <a:t>Občina </a:t>
            </a:r>
            <a:r>
              <a:rPr lang="sl-SI" sz="1400" dirty="0">
                <a:latin typeface="Arial Nova Cond" panose="020B0506020202020204" pitchFamily="34" charset="0"/>
              </a:rPr>
              <a:t>se je na razpis </a:t>
            </a:r>
            <a:r>
              <a:rPr lang="sl-SI" sz="1400" b="1" dirty="0">
                <a:latin typeface="Arial Nova Cond" panose="020B0506020202020204" pitchFamily="34" charset="0"/>
              </a:rPr>
              <a:t>prijavila s popolno vlogo </a:t>
            </a:r>
            <a:r>
              <a:rPr lang="sl-SI" sz="1400" dirty="0">
                <a:latin typeface="Arial Nova Cond" panose="020B0506020202020204" pitchFamily="34" charset="0"/>
              </a:rPr>
              <a:t>in v letu 2024 </a:t>
            </a:r>
            <a:r>
              <a:rPr lang="sl-SI" sz="1400" b="1" dirty="0">
                <a:latin typeface="Arial Nova Cond" panose="020B0506020202020204" pitchFamily="34" charset="0"/>
              </a:rPr>
              <a:t>pristopila k izdelavi OCPS</a:t>
            </a:r>
            <a:r>
              <a:rPr lang="sl-SI" sz="1400" dirty="0">
                <a:latin typeface="Arial Nova Cond" panose="020B0506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sz="1600" b="1" dirty="0">
              <a:latin typeface="Arial Nova Cond" panose="020B050602020202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F8F4E3C-57C3-18C8-5080-BDD12E6F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203" y="1370069"/>
            <a:ext cx="3010008" cy="4255704"/>
          </a:xfrm>
          <a:prstGeom prst="rect">
            <a:avLst/>
          </a:prstGeom>
          <a:effectLst>
            <a:outerShdw blurRad="63500" algn="ctr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01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EE1B5-F5B1-DAEB-DE27-B83C52D7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5D770FFC-98EF-33EC-A70D-581ABA84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3704707-AC65-B2BE-23F3-69192BA6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IZDELOVALCI</a:t>
            </a:r>
          </a:p>
        </p:txBody>
      </p:sp>
      <p:pic>
        <p:nvPicPr>
          <p:cNvPr id="3" name="Slika 2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B02F6654-0B2F-75A0-2FC5-1E12926F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9" y="1473722"/>
            <a:ext cx="10094274" cy="220951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811A3DB-FB13-44F8-55FD-0A4E27F332F0}"/>
              </a:ext>
            </a:extLst>
          </p:cNvPr>
          <p:cNvSpPr txBox="1"/>
          <p:nvPr/>
        </p:nvSpPr>
        <p:spPr>
          <a:xfrm>
            <a:off x="920809" y="3683237"/>
            <a:ext cx="29741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i="0" u="none" strike="noStrike" baseline="0" dirty="0">
                <a:latin typeface="Arial Nova Cond" panose="020B0506020202020204" pitchFamily="34" charset="0"/>
              </a:rPr>
              <a:t>Regionalna razvojna agencija Ljubljanske urbane regije</a:t>
            </a:r>
          </a:p>
          <a:p>
            <a:endParaRPr lang="sl-SI" b="1" dirty="0">
              <a:latin typeface="Arial Nova Cond" panose="020B0506020202020204" pitchFamily="34" charset="0"/>
            </a:endParaRPr>
          </a:p>
          <a:p>
            <a:r>
              <a:rPr lang="sl-SI" dirty="0">
                <a:latin typeface="Arial Nova Cond" panose="020B0506020202020204" pitchFamily="34" charset="0"/>
              </a:rPr>
              <a:t>v</a:t>
            </a:r>
            <a:r>
              <a:rPr lang="sl-SI" sz="1800" b="0" i="0" u="none" strike="noStrike" baseline="0" dirty="0">
                <a:latin typeface="Arial Nova Cond" panose="020B0506020202020204" pitchFamily="34" charset="0"/>
              </a:rPr>
              <a:t>odenje in koordinacija, komunikacija in </a:t>
            </a:r>
            <a:r>
              <a:rPr lang="sl-SI" sz="1800" b="0" i="0" u="none" strike="noStrike" baseline="0" dirty="0" err="1">
                <a:latin typeface="Arial Nova Cond" panose="020B0506020202020204" pitchFamily="34" charset="0"/>
              </a:rPr>
              <a:t>diseminacija</a:t>
            </a:r>
            <a:endParaRPr lang="sl-SI" dirty="0">
              <a:latin typeface="Arial Nova Cond" panose="020B0506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88EECC4-76B4-8A3F-4687-5413E4F7C32C}"/>
              </a:ext>
            </a:extLst>
          </p:cNvPr>
          <p:cNvSpPr txBox="1"/>
          <p:nvPr/>
        </p:nvSpPr>
        <p:spPr>
          <a:xfrm>
            <a:off x="4428937" y="3683237"/>
            <a:ext cx="2974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i="0" u="none" strike="noStrike" baseline="0" dirty="0">
                <a:latin typeface="Arial Nova Cond" panose="020B0506020202020204" pitchFamily="34" charset="0"/>
              </a:rPr>
              <a:t>Ljubljanski urbanistični</a:t>
            </a:r>
          </a:p>
          <a:p>
            <a:r>
              <a:rPr lang="sl-SI" sz="1800" b="1" i="0" u="none" strike="noStrike" baseline="0" dirty="0">
                <a:latin typeface="Arial Nova Cond" panose="020B0506020202020204" pitchFamily="34" charset="0"/>
              </a:rPr>
              <a:t>zavod d.d.</a:t>
            </a:r>
          </a:p>
          <a:p>
            <a:endParaRPr lang="sl-SI" b="1" dirty="0">
              <a:latin typeface="Arial Nova Cond" panose="020B0506020202020204" pitchFamily="34" charset="0"/>
            </a:endParaRPr>
          </a:p>
          <a:p>
            <a:r>
              <a:rPr lang="sl-SI" dirty="0">
                <a:latin typeface="Arial Nova Cond" panose="020B0506020202020204" pitchFamily="34" charset="0"/>
              </a:rPr>
              <a:t>priprava in oblikovanje vsebin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7985426-8E0C-A098-E482-BBD355E30918}"/>
              </a:ext>
            </a:extLst>
          </p:cNvPr>
          <p:cNvSpPr txBox="1"/>
          <p:nvPr/>
        </p:nvSpPr>
        <p:spPr>
          <a:xfrm>
            <a:off x="8080675" y="3686171"/>
            <a:ext cx="2974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b="1" i="0" u="none" strike="noStrike" baseline="0" dirty="0">
                <a:latin typeface="Arial Nova Cond" panose="020B0506020202020204" pitchFamily="34" charset="0"/>
              </a:rPr>
              <a:t>Inštitut za politike prostora</a:t>
            </a:r>
          </a:p>
          <a:p>
            <a:endParaRPr lang="sl-SI" b="1" dirty="0">
              <a:latin typeface="Arial Nova Cond" panose="020B0506020202020204" pitchFamily="34" charset="0"/>
            </a:endParaRPr>
          </a:p>
          <a:p>
            <a:r>
              <a:rPr lang="sl-SI" dirty="0">
                <a:latin typeface="Arial Nova Cond" panose="020B0506020202020204" pitchFamily="34" charset="0"/>
              </a:rPr>
              <a:t>vključevanje javnosti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F0C1306-AAED-E190-BC37-32A785DDD250}"/>
              </a:ext>
            </a:extLst>
          </p:cNvPr>
          <p:cNvSpPr txBox="1"/>
          <p:nvPr/>
        </p:nvSpPr>
        <p:spPr>
          <a:xfrm>
            <a:off x="923740" y="5460818"/>
            <a:ext cx="7844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latin typeface="Arial Nova Cond" panose="020B0506020202020204" pitchFamily="34" charset="0"/>
              </a:rPr>
              <a:t>Partnerji skupaj zaposlujejo 12 usposobljenih pripravljavcev za izdelavo OCPS in 9 usposobljenih pripravljavcev za vključevanje javnosti v proces priprave.</a:t>
            </a:r>
            <a:endParaRPr lang="sl-SI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6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8615-9ABE-74E4-45E0-063ED9BA5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E4302DD1-3EDF-2898-AE10-7FB239DEE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68561C2-E5E3-3332-72AF-39A3CA08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NAMEN IN CILJI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62785E8-29AB-B4AC-1196-5EC070092E19}"/>
              </a:ext>
            </a:extLst>
          </p:cNvPr>
          <p:cNvSpPr txBox="1"/>
          <p:nvPr/>
        </p:nvSpPr>
        <p:spPr>
          <a:xfrm>
            <a:off x="775827" y="1770006"/>
            <a:ext cx="7436681" cy="3606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Strateško urejanje področja prometa ne prinaša zgolj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bolje izkoriščene prometne infrastrukture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,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nižjih stroškov za mobilnost v proračunih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 prebivalcev in organizacij v občini,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manjših zastojev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,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učinkovitejših naložb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,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večjega zadovoljstva prebivalcev 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ter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manjšega onesnaženja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. Celostna obravnava prometa prinaša tudi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merljivo izboljšanje kakovosti bivanja prebivalcev in povečanje možnosti občine za uspešen razvoj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effectLst/>
              <a:latin typeface="Arial Nova Cond" panose="020B0506020202020204" pitchFamily="34" charset="0"/>
              <a:ea typeface="Aptos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Ključni korak v smeri celostnega prometnega načrtovanja je priprava Celostne prometne strategije. Gre za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strateški dokument, s katerim občina opredeli učinkovito zaporedje ukrepov na področju prometa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, ki ji pomagajo uresničiti celostne spremembe in posledično boljšo kakovost bivanja. </a:t>
            </a:r>
            <a:endParaRPr lang="sl-SI" sz="1400" b="1" dirty="0">
              <a:latin typeface="Arial Nova Cond" panose="020B0506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b="1" dirty="0">
              <a:latin typeface="Arial Nova Cond" panose="020B0506020202020204" pitchFamily="34" charset="0"/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E6B3029E-B412-F05C-51B8-F9BFDF51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3466">
            <a:off x="8362864" y="2160101"/>
            <a:ext cx="3386100" cy="23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1962-A6D0-EDF3-619B-9D9AF5E0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984741E7-55BC-884E-F1C8-58C94B96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10E0F2D-3EBD-27C5-3FA1-62372502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NAMEN IN CILJI </a:t>
            </a:r>
            <a:r>
              <a:rPr lang="sl-SI" sz="2000" dirty="0">
                <a:solidFill>
                  <a:srgbClr val="69A12B"/>
                </a:solidFill>
                <a:latin typeface="Arial Nova Cond" panose="020B0506020202020204" pitchFamily="34" charset="0"/>
              </a:rPr>
              <a:t>Prednosti celovitega pogleda na promet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6DBCF762-DFB4-2E49-3698-45AB346C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2111" y="1866120"/>
            <a:ext cx="4637315" cy="336037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8964DDF-BF7F-A2F3-6B51-05AEFD8D6957}"/>
              </a:ext>
            </a:extLst>
          </p:cNvPr>
          <p:cNvSpPr txBox="1"/>
          <p:nvPr/>
        </p:nvSpPr>
        <p:spPr>
          <a:xfrm>
            <a:off x="775827" y="1770006"/>
            <a:ext cx="4360195" cy="2314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Ne zavrača temveč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nadgrajuje obstoječe načrtovalske prakse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b="1" dirty="0">
              <a:latin typeface="Arial Nova Cond" panose="020B0506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S tovrstnim pristopom </a:t>
            </a:r>
            <a:r>
              <a:rPr lang="sl-SI" sz="1400" b="1" dirty="0">
                <a:latin typeface="Arial Nova Cond" panose="020B0506020202020204" pitchFamily="34" charset="0"/>
              </a:rPr>
              <a:t>občina poveča svojo učinkovitost in zmanjša tveganja pri doseganju številnih koristi, </a:t>
            </a:r>
            <a:r>
              <a:rPr lang="sl-SI" sz="1400" dirty="0">
                <a:latin typeface="Arial Nova Cond" panose="020B0506020202020204" pitchFamily="34" charset="0"/>
              </a:rPr>
              <a:t>od boljše kakovosti bivanja do izboljšanja dostopa do sredstev.</a:t>
            </a:r>
          </a:p>
        </p:txBody>
      </p:sp>
    </p:spTree>
    <p:extLst>
      <p:ext uri="{BB962C8B-B14F-4D97-AF65-F5344CB8AC3E}">
        <p14:creationId xmlns:p14="http://schemas.microsoft.com/office/powerpoint/2010/main" val="13561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210F9-605E-485E-3E68-E7CD9588B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104F64F9-33DE-97AB-F4DC-7F37CCBB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1D22987-E280-9A53-84C0-2B75785E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NAMEN IN CILJI </a:t>
            </a:r>
            <a:r>
              <a:rPr lang="sl-SI" sz="2000" dirty="0">
                <a:solidFill>
                  <a:srgbClr val="69A12B"/>
                </a:solidFill>
                <a:latin typeface="Arial Nova Cond" panose="020B0506020202020204" pitchFamily="34" charset="0"/>
              </a:rPr>
              <a:t>Pristop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2901C8-C4EE-3E49-423F-4191F8F0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93" y="1490425"/>
            <a:ext cx="5075008" cy="4868276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CC7C6BD-D40D-6CC3-E4DF-3EABDDBDDE42}"/>
              </a:ext>
            </a:extLst>
          </p:cNvPr>
          <p:cNvSpPr txBox="1"/>
          <p:nvPr/>
        </p:nvSpPr>
        <p:spPr>
          <a:xfrm>
            <a:off x="6510062" y="1490425"/>
            <a:ext cx="4843738" cy="4253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Pristop, ki ga narekujejo Smernice, se razlikuje od izdelave običajnih prometnih načrtov.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effectLst/>
              <a:latin typeface="Arial Nova Cond" panose="020B0506020202020204" pitchFamily="34" charset="0"/>
              <a:ea typeface="Aptos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b="1" dirty="0">
                <a:latin typeface="Arial Nova Cond" panose="020B0506020202020204" pitchFamily="34" charset="0"/>
                <a:ea typeface="Aptos" panose="020B0004020202020204" pitchFamily="34" charset="0"/>
              </a:rPr>
              <a:t>Začne se z opredelitvijo vizije in ciljev </a:t>
            </a:r>
            <a:r>
              <a:rPr lang="sl-SI" sz="1400" dirty="0">
                <a:latin typeface="Arial Nova Cond" panose="020B0506020202020204" pitchFamily="34" charset="0"/>
                <a:ea typeface="Aptos" panose="020B0004020202020204" pitchFamily="34" charset="0"/>
              </a:rPr>
              <a:t>občine na področju prometa, se </a:t>
            </a:r>
            <a:r>
              <a:rPr lang="sl-SI" sz="1400" b="1" dirty="0">
                <a:latin typeface="Arial Nova Cond" panose="020B0506020202020204" pitchFamily="34" charset="0"/>
                <a:ea typeface="Aptos" panose="020B0004020202020204" pitchFamily="34" charset="0"/>
              </a:rPr>
              <a:t>nadaljuje z usmerjeno analizo obstoječega stanja</a:t>
            </a:r>
            <a:r>
              <a:rPr lang="sl-SI" sz="1400" dirty="0">
                <a:latin typeface="Arial Nova Cond" panose="020B0506020202020204" pitchFamily="34" charset="0"/>
                <a:ea typeface="Aptos" panose="020B0004020202020204" pitchFamily="34" charset="0"/>
              </a:rPr>
              <a:t> in šele </a:t>
            </a:r>
            <a:r>
              <a:rPr lang="sl-SI" sz="1400" b="1" dirty="0">
                <a:latin typeface="Arial Nova Cond" panose="020B0506020202020204" pitchFamily="34" charset="0"/>
                <a:ea typeface="Aptos" panose="020B0004020202020204" pitchFamily="34" charset="0"/>
              </a:rPr>
              <a:t>na podlagi naštetega predlaga ukrepe</a:t>
            </a:r>
            <a:r>
              <a:rPr lang="sl-SI" sz="1400" dirty="0">
                <a:latin typeface="Arial Nova Cond" panose="020B0506020202020204" pitchFamily="34" charset="0"/>
                <a:ea typeface="Aptos" panose="020B0004020202020204" pitchFamily="34" charset="0"/>
              </a:rPr>
              <a:t>, tesno vezane na uresničevanje vizije in doseganje zastavljenih ciljev.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  <a:ea typeface="Aptos" panose="020B00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Pri izboru ukrepov imajo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prednost mehki ukrepi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, ki ne vključujejo gradnje, in </a:t>
            </a:r>
            <a:r>
              <a:rPr lang="sl-SI" sz="1400" b="1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trajnostni potovalni načini</a:t>
            </a:r>
            <a:r>
              <a:rPr lang="sl-SI" sz="1400" dirty="0">
                <a:effectLst/>
                <a:latin typeface="Arial Nova Cond" panose="020B0506020202020204" pitchFamily="34" charset="0"/>
                <a:ea typeface="Aptos" panose="020B0004020202020204" pitchFamily="34" charset="0"/>
              </a:rPr>
              <a:t>, ki nadomeščajo uporabo avtomobilov. Če slednji ne rešijo težav, pristopamo k reševanju infrastrukturnih rešitev.</a:t>
            </a:r>
            <a:endParaRPr lang="sl-SI" sz="1400" b="1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6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EA5AD-5F14-0D5C-6ADE-2ECD43AFA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>
            <a:extLst>
              <a:ext uri="{FF2B5EF4-FFF2-40B4-BE49-F238E27FC236}">
                <a16:creationId xmlns:a16="http://schemas.microsoft.com/office/drawing/2014/main" id="{11D20F91-3F95-84A7-7840-F6C697CD8CA9}"/>
              </a:ext>
            </a:extLst>
          </p:cNvPr>
          <p:cNvSpPr/>
          <p:nvPr/>
        </p:nvSpPr>
        <p:spPr>
          <a:xfrm rot="21446616">
            <a:off x="9644021" y="1993877"/>
            <a:ext cx="1177385" cy="435836"/>
          </a:xfrm>
          <a:prstGeom prst="rect">
            <a:avLst/>
          </a:prstGeom>
          <a:solidFill>
            <a:srgbClr val="80C342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VIZIJA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66C48B1-3B4E-55C9-8EFC-514769EBF31D}"/>
              </a:ext>
            </a:extLst>
          </p:cNvPr>
          <p:cNvSpPr txBox="1"/>
          <p:nvPr/>
        </p:nvSpPr>
        <p:spPr>
          <a:xfrm>
            <a:off x="775827" y="1770006"/>
            <a:ext cx="10515600" cy="328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Arial Nova Cond" panose="020B0506020202020204" pitchFamily="34" charset="0"/>
                <a:ea typeface="Aptos" panose="020B0004020202020204" pitchFamily="34" charset="0"/>
              </a:rPr>
              <a:t>Sklop A: UREDITEV POGOJEV ZA DELO                 Sklop B: VZPOSTAVITEV PROCESA                   Sklop C: ORIS ŽELENEGA STANJA</a:t>
            </a:r>
          </a:p>
          <a:p>
            <a:pPr>
              <a:lnSpc>
                <a:spcPct val="150000"/>
              </a:lnSpc>
            </a:pPr>
            <a:endParaRPr lang="sl-SI" sz="1400" dirty="0">
              <a:effectLst/>
              <a:latin typeface="Arial Nova Cond" panose="020B0506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sl-SI" sz="1400" dirty="0">
              <a:latin typeface="Arial Nova Cond" panose="020B0506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Arial Nova Cond" panose="020B0506020202020204" pitchFamily="34" charset="0"/>
              </a:rPr>
              <a:t>Ključne aktivnosti: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Predstavitev namena in ciljev OCPS občinskemu svetu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Predstavitev občinski upravi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Delavnica o oblikovanju vizije s širšo strateško skupino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Javne razprave z občani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Razstava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b="1" dirty="0">
              <a:latin typeface="Arial Nova Cond" panose="020B0506020202020204" pitchFamily="34" charset="0"/>
            </a:endParaRPr>
          </a:p>
        </p:txBody>
      </p:sp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BE722AF3-F198-EAA8-98C3-5265BFFC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F1F4A20-31CB-78D4-4B17-31E8B4FF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KLJUČNI KORAKI PRIPRAVE</a:t>
            </a:r>
            <a:endParaRPr lang="sl-SI" sz="2000" dirty="0">
              <a:solidFill>
                <a:srgbClr val="69A12B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63A2C9FA-1573-812C-546F-0EED2F5493F8}"/>
              </a:ext>
            </a:extLst>
          </p:cNvPr>
          <p:cNvSpPr/>
          <p:nvPr/>
        </p:nvSpPr>
        <p:spPr>
          <a:xfrm flipV="1">
            <a:off x="3837060" y="1829894"/>
            <a:ext cx="439482" cy="316550"/>
          </a:xfrm>
          <a:prstGeom prst="rightArrow">
            <a:avLst/>
          </a:prstGeom>
          <a:solidFill>
            <a:srgbClr val="80C342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80C342"/>
                </a:solidFill>
              </a:ln>
              <a:solidFill>
                <a:srgbClr val="80C342"/>
              </a:solidFill>
            </a:endParaRP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22FEAC32-727C-7412-6CD6-5C454F28A513}"/>
              </a:ext>
            </a:extLst>
          </p:cNvPr>
          <p:cNvSpPr/>
          <p:nvPr/>
        </p:nvSpPr>
        <p:spPr>
          <a:xfrm flipV="1">
            <a:off x="7124761" y="1829894"/>
            <a:ext cx="439482" cy="316550"/>
          </a:xfrm>
          <a:prstGeom prst="rightArrow">
            <a:avLst/>
          </a:prstGeom>
          <a:solidFill>
            <a:srgbClr val="80C342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80C342"/>
                </a:solidFill>
              </a:ln>
              <a:solidFill>
                <a:srgbClr val="80C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5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EC67D-5F04-4021-8026-35310D1F3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>
            <a:extLst>
              <a:ext uri="{FF2B5EF4-FFF2-40B4-BE49-F238E27FC236}">
                <a16:creationId xmlns:a16="http://schemas.microsoft.com/office/drawing/2014/main" id="{BC9AC5AD-1F19-ECCC-61C7-CBD8A56FC695}"/>
              </a:ext>
            </a:extLst>
          </p:cNvPr>
          <p:cNvSpPr/>
          <p:nvPr/>
        </p:nvSpPr>
        <p:spPr>
          <a:xfrm rot="21264448">
            <a:off x="3064737" y="2007897"/>
            <a:ext cx="1177385" cy="435836"/>
          </a:xfrm>
          <a:prstGeom prst="rect">
            <a:avLst/>
          </a:prstGeom>
          <a:solidFill>
            <a:srgbClr val="80C342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STANJE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56294474-6D86-AE7C-7449-65E78A077486}"/>
              </a:ext>
            </a:extLst>
          </p:cNvPr>
          <p:cNvSpPr/>
          <p:nvPr/>
        </p:nvSpPr>
        <p:spPr>
          <a:xfrm rot="21206677">
            <a:off x="7860204" y="1995447"/>
            <a:ext cx="1177385" cy="435836"/>
          </a:xfrm>
          <a:prstGeom prst="rect">
            <a:avLst/>
          </a:prstGeom>
          <a:solidFill>
            <a:srgbClr val="80C342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UKREPI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655C36-BD00-1E4C-1F5D-3FEE50586D2A}"/>
              </a:ext>
            </a:extLst>
          </p:cNvPr>
          <p:cNvSpPr txBox="1"/>
          <p:nvPr/>
        </p:nvSpPr>
        <p:spPr>
          <a:xfrm>
            <a:off x="775827" y="1770006"/>
            <a:ext cx="10515600" cy="4899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Arial Nova Cond" panose="020B0506020202020204" pitchFamily="34" charset="0"/>
                <a:ea typeface="Aptos" panose="020B0004020202020204" pitchFamily="34" charset="0"/>
              </a:rPr>
              <a:t>Sklop D: ANALIZA OBSTOJEČEGA STANJA                                   Sklop E: OPREDELITEV SMERI UKREPANJA</a:t>
            </a:r>
          </a:p>
          <a:p>
            <a:pPr>
              <a:lnSpc>
                <a:spcPct val="150000"/>
              </a:lnSpc>
            </a:pPr>
            <a:endParaRPr lang="sl-SI" sz="1400" dirty="0">
              <a:effectLst/>
              <a:latin typeface="Arial Nova Cond" panose="020B0506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sl-SI" sz="1400" dirty="0">
              <a:latin typeface="Arial Nova Cond" panose="020B0506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Arial Nova Cond" panose="020B0506020202020204" pitchFamily="34" charset="0"/>
              </a:rPr>
              <a:t>Ključne aktivnosti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Merjenje izhodiščnega stanja obveznih kazalnikov: kordonsko štetje prometa, anketa v šoli in pri zaposlovalcu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Anketa za splošno javnost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Intervjuji s ključnimi deležniki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Javne razprave z občani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Delavnica za oblikovanje strateških vodil z ožjo delovno skupino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Uskladitev strateških vodil s širšo delovno skupino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Zbiranje pobud za ukrepe pri občanih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latin typeface="Arial Nova Cond" panose="020B0506020202020204" pitchFamily="34" charset="0"/>
              </a:rPr>
              <a:t>Delavnica s širšo delovno skupino za potrditev ukrepov in akcijskega načrta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400" dirty="0">
              <a:latin typeface="Arial Nova Cond" panose="020B0506020202020204" pitchFamily="34" charset="0"/>
            </a:endParaRPr>
          </a:p>
        </p:txBody>
      </p:sp>
      <p:pic>
        <p:nvPicPr>
          <p:cNvPr id="9" name="Slika 8" descr="Slika, ki vsebuje besede skica, besedilo, pisava, bela&#10;&#10;Opis je samodejno ustvarjen">
            <a:extLst>
              <a:ext uri="{FF2B5EF4-FFF2-40B4-BE49-F238E27FC236}">
                <a16:creationId xmlns:a16="http://schemas.microsoft.com/office/drawing/2014/main" id="{EA5F5FA5-98B0-90AC-EBDE-A43B577B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59" y="6006037"/>
            <a:ext cx="3036690" cy="66469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290F7F1-05CF-6505-758A-4705A34A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srgbClr val="69A12B"/>
                </a:solidFill>
                <a:latin typeface="Arial Nova Cond" panose="020B0506020202020204" pitchFamily="34" charset="0"/>
              </a:rPr>
              <a:t>KLJUČNI KORAKI PRIPRAVE</a:t>
            </a:r>
            <a:endParaRPr lang="sl-SI" sz="2000" dirty="0">
              <a:solidFill>
                <a:srgbClr val="69A12B"/>
              </a:solidFill>
              <a:latin typeface="Arial Nova Cond" panose="020B0506020202020204" pitchFamily="34" charset="0"/>
            </a:endParaRPr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17475DDB-6C9E-1BE6-4A50-0D21AB4AB882}"/>
              </a:ext>
            </a:extLst>
          </p:cNvPr>
          <p:cNvSpPr/>
          <p:nvPr/>
        </p:nvSpPr>
        <p:spPr>
          <a:xfrm flipV="1">
            <a:off x="4571996" y="1829894"/>
            <a:ext cx="439482" cy="316550"/>
          </a:xfrm>
          <a:prstGeom prst="rightArrow">
            <a:avLst/>
          </a:prstGeom>
          <a:solidFill>
            <a:srgbClr val="80C342"/>
          </a:solidFill>
          <a:ln>
            <a:solidFill>
              <a:srgbClr val="80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80C342"/>
                </a:solidFill>
              </a:ln>
              <a:solidFill>
                <a:srgbClr val="80C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55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ol pri Lj_predstavitev_namena_ciljev_obcinski_svet_[2024042418285558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1d7521-78a2-48d8-91ae-5e2d8c727236" xsi:nil="true"/>
    <lcf76f155ced4ddcb4097134ff3c332f xmlns="89254fdf-9d5d-418b-98d8-66c68106ea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7DAA86616CB04AB930C0B55D9F3439" ma:contentTypeVersion="15" ma:contentTypeDescription="Ustvari nov dokument." ma:contentTypeScope="" ma:versionID="03e327c267da1c94f1ca0d8e19e7b57d">
  <xsd:schema xmlns:xsd="http://www.w3.org/2001/XMLSchema" xmlns:xs="http://www.w3.org/2001/XMLSchema" xmlns:p="http://schemas.microsoft.com/office/2006/metadata/properties" xmlns:ns2="89254fdf-9d5d-418b-98d8-66c68106ea5b" xmlns:ns3="8f1d7521-78a2-48d8-91ae-5e2d8c727236" targetNamespace="http://schemas.microsoft.com/office/2006/metadata/properties" ma:root="true" ma:fieldsID="b8aa11f74e14670c3d1731b5dd348c5e" ns2:_="" ns3:_="">
    <xsd:import namespace="89254fdf-9d5d-418b-98d8-66c68106ea5b"/>
    <xsd:import namespace="8f1d7521-78a2-48d8-91ae-5e2d8c7272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54fdf-9d5d-418b-98d8-66c68106e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a8e7a66e-4f07-4306-884b-7c5a0c744e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d7521-78a2-48d8-91ae-5e2d8c72723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37fa016-d07f-4992-9787-e9ce1a0e1028}" ma:internalName="TaxCatchAll" ma:showField="CatchAllData" ma:web="8f1d7521-78a2-48d8-91ae-5e2d8c7272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4C98D9-515E-4EE7-8433-F48DD3C37725}">
  <ds:schemaRefs>
    <ds:schemaRef ds:uri="http://schemas.microsoft.com/office/2006/metadata/properties"/>
    <ds:schemaRef ds:uri="http://schemas.microsoft.com/office/infopath/2007/PartnerControls"/>
    <ds:schemaRef ds:uri="8f1d7521-78a2-48d8-91ae-5e2d8c727236"/>
    <ds:schemaRef ds:uri="89254fdf-9d5d-418b-98d8-66c68106ea5b"/>
  </ds:schemaRefs>
</ds:datastoreItem>
</file>

<file path=customXml/itemProps2.xml><?xml version="1.0" encoding="utf-8"?>
<ds:datastoreItem xmlns:ds="http://schemas.openxmlformats.org/officeDocument/2006/customXml" ds:itemID="{D3E77A77-83A2-488D-BD26-B3ADC080F1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D7F7CB-9D93-4EC5-8F46-1D3BDFC1B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54fdf-9d5d-418b-98d8-66c68106ea5b"/>
    <ds:schemaRef ds:uri="8f1d7521-78a2-48d8-91ae-5e2d8c727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836</Words>
  <Application>Microsoft Office PowerPoint</Application>
  <PresentationFormat>Širokozaslonsko</PresentationFormat>
  <Paragraphs>90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Aptos Black</vt:lpstr>
      <vt:lpstr>Arial</vt:lpstr>
      <vt:lpstr>Arial Nova Cond</vt:lpstr>
      <vt:lpstr>Calibri</vt:lpstr>
      <vt:lpstr>Calibri Light</vt:lpstr>
      <vt:lpstr>Officeova tema</vt:lpstr>
      <vt:lpstr>PowerPointova predstavitev</vt:lpstr>
      <vt:lpstr>PROGRAM</vt:lpstr>
      <vt:lpstr>JAVNI RAZPIS</vt:lpstr>
      <vt:lpstr>IZDELOVALCI</vt:lpstr>
      <vt:lpstr>NAMEN IN CILJI</vt:lpstr>
      <vt:lpstr>NAMEN IN CILJI Prednosti celovitega pogleda na promet</vt:lpstr>
      <vt:lpstr>NAMEN IN CILJI Pristop</vt:lpstr>
      <vt:lpstr>KLJUČNI KORAKI PRIPRAVE</vt:lpstr>
      <vt:lpstr>KLJUČNI KORAKI PRIPRAVE</vt:lpstr>
      <vt:lpstr>KLJUČNI KORAKI PRIPRAVE</vt:lpstr>
      <vt:lpstr>… SLEDI IZVAJANJE STRATEGIJE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 Resinovič</dc:creator>
  <cp:lastModifiedBy>HP</cp:lastModifiedBy>
  <cp:revision>172</cp:revision>
  <cp:lastPrinted>2021-02-17T10:23:27Z</cp:lastPrinted>
  <dcterms:created xsi:type="dcterms:W3CDTF">2020-10-28T10:35:49Z</dcterms:created>
  <dcterms:modified xsi:type="dcterms:W3CDTF">2024-04-24T16:28:56Z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0x010100DF7DAA86616CB04AB930C0B55D9F3439</vt:lpwstr>
  </property>
  <property fmtid="{D5CDD505-2E9C-101B-9397-08002B2CF9AE}" pid="3" name="MediaServiceImageTags">
    <vt:lpwstr/>
  </property>
</Properties>
</file>