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custDataLst>
    <p:tags r:id="rId18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7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999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5029200" cy="6858000"/>
          </a:xfrm>
          <a:prstGeom prst="rect">
            <a:avLst/>
          </a:prstGeom>
          <a:solidFill>
            <a:srgbClr val="2F6B3D"/>
          </a:solidFill>
          <a:ln>
            <a:solidFill>
              <a:srgbClr val="2F6B3D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" name="Image 0" descr="/mnt/data/dol_assets/image2.jpeg"/>
          <p:cNvPicPr>
            <a:picLocks noChangeAspect="1"/>
          </p:cNvPicPr>
          <p:nvPr/>
        </p:nvPicPr>
        <p:blipFill>
          <a:blip r:embed="rId4"/>
          <a:srcRect l="12000" r="18398"/>
          <a:stretch/>
        </p:blipFill>
        <p:spPr>
          <a:xfrm>
            <a:off x="5029200" y="0"/>
            <a:ext cx="71624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66928" y="56692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EFD5"/>
                </a:solidFill>
              </a:rPr>
              <a:t>PREDSTAVITEV ZA OBČINSKE SVETNIKE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30352" y="1417320"/>
            <a:ext cx="420624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Gradnja kanalizacije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</a:rPr>
              <a:t>v aglomeraciji Zaboršt pri Dolu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566928" y="2971800"/>
            <a:ext cx="3977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9F4E6"/>
                </a:solidFill>
              </a:rPr>
              <a:t>Predinvesticijska zasnova | Občina Dol pri Ljubljani | marec 2026</a:t>
            </a:r>
            <a:endParaRPr lang="en-US" sz="1400" dirty="0"/>
          </a:p>
        </p:txBody>
      </p:sp>
      <p:pic>
        <p:nvPicPr>
          <p:cNvPr id="7" name="Image 1" descr="/mnt/data/dol_assets/image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216" y="5330952"/>
            <a:ext cx="475488" cy="4754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5216" y="5961888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E6EEE2"/>
                </a:solidFill>
              </a:rPr>
              <a:t>Vir: PIZ, marec 2026</a:t>
            </a:r>
            <a:endParaRPr lang="en-US" sz="700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Časovni načrt izvedbe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Sofinancirana varianta omogoča zaključek približno dve leti prej.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10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85800" y="1325880"/>
            <a:ext cx="2999232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</a:rPr>
              <a:t>Aktivnost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685032" y="1325880"/>
            <a:ext cx="2249424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Varianta 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934456" y="1325880"/>
            <a:ext cx="2249424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Varianta 2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85800" y="1856232"/>
            <a:ext cx="2999232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Priprava razpisne dokumentacije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685032" y="1856232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marec 2026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934456" y="1856232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marec 2026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85800" y="2386584"/>
            <a:ext cx="2999232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Izvedba javnega naročila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685032" y="2386584"/>
            <a:ext cx="2249424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april–maj 2026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934456" y="2386584"/>
            <a:ext cx="2249424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april–maj 2026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85800" y="2916936"/>
            <a:ext cx="2999232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Izvedba GOI del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685032" y="2916936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junij 2026–oktober 2028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934456" y="2916936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junij 2026–oktober 2030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85800" y="3447288"/>
            <a:ext cx="2999232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Uporabno dovoljenje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685032" y="3447288"/>
            <a:ext cx="2249424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december 2028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934456" y="3447288"/>
            <a:ext cx="2249424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december 2030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85800" y="3977640"/>
            <a:ext cx="2999232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Predaja objekta v uporabo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85032" y="3977640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januar 2029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934456" y="3977640"/>
            <a:ext cx="2249424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januar 2031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8641080" y="141732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F4F"/>
                </a:solidFill>
              </a:rPr>
              <a:t>Časovna razlika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641080" y="2039112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6AA84F"/>
                </a:solidFill>
              </a:rPr>
              <a:t>V1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9235440" y="203911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D1D1F"/>
                </a:solidFill>
              </a:rPr>
              <a:t>zaključek v 2029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8641080" y="2651760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64030"/>
                </a:solidFill>
              </a:rPr>
              <a:t>V2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235440" y="2651760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D1D1F"/>
                </a:solidFill>
              </a:rPr>
              <a:t>zaključek v 2031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8641080" y="3657600"/>
            <a:ext cx="26517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dirty="0">
                <a:solidFill>
                  <a:srgbClr val="1D1D1F"/>
                </a:solidFill>
              </a:rPr>
              <a:t>Daljši čas izvedbe pri V2 povečuje izpostavljenost tveganjem: cene, javna naročila, izvajalci, proračunska dinamika.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Učinki projekta in okoljska sprejemljivost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Projekt prinaša pomembne javne koristi, ki niso v celoti izražene v finančnih tokovih.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11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85800" y="1389888"/>
            <a:ext cx="5349240" cy="3154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D1D1F"/>
                </a:solidFill>
              </a:rPr>
              <a:t>• zmanjšanje tveganja onesnaževanja tal, površinskih in podzemnih voda;
• višja kakovost bivanja in urejena osnovna komunalna infrastruktura;
• večja zanesljivost izvajanja javne službe odvajanja in čiščenja;
• skladnost z načelom DNSH: brez pomembne škode šestim okoljskim ciljem EU; pozitiven vpliv na vode in preprečevanje onesnaževanja.
</a:t>
            </a:r>
            <a:endParaRPr lang="en-US" sz="1450" dirty="0"/>
          </a:p>
        </p:txBody>
      </p:sp>
      <p:pic>
        <p:nvPicPr>
          <p:cNvPr id="8" name="Image 0" descr="/mnt/data/dol_assets/image7.png"/>
          <p:cNvPicPr>
            <a:picLocks noChangeAspect="1"/>
          </p:cNvPicPr>
          <p:nvPr/>
        </p:nvPicPr>
        <p:blipFill>
          <a:blip r:embed="rId3"/>
          <a:srcRect t="7421" b="7421"/>
          <a:stretch/>
        </p:blipFill>
        <p:spPr>
          <a:xfrm>
            <a:off x="6355080" y="1325880"/>
            <a:ext cx="5074920" cy="34290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355080" y="4828032"/>
            <a:ext cx="3247949" cy="32004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840" b="1" dirty="0">
                <a:solidFill>
                  <a:srgbClr val="FFFFFF"/>
                </a:solidFill>
              </a:rPr>
              <a:t>Okoljski cilj</a:t>
            </a:r>
            <a:endParaRPr lang="en-US" sz="840" dirty="0"/>
          </a:p>
        </p:txBody>
      </p:sp>
      <p:sp>
        <p:nvSpPr>
          <p:cNvPr id="10" name="Text 7"/>
          <p:cNvSpPr/>
          <p:nvPr/>
        </p:nvSpPr>
        <p:spPr>
          <a:xfrm>
            <a:off x="9603029" y="4828032"/>
            <a:ext cx="1826971" cy="32004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840" b="1" dirty="0">
                <a:solidFill>
                  <a:srgbClr val="FFFFFF"/>
                </a:solidFill>
              </a:rPr>
              <a:t>Presoja</a:t>
            </a:r>
            <a:endParaRPr lang="en-US" sz="840" dirty="0"/>
          </a:p>
        </p:txBody>
      </p:sp>
      <p:sp>
        <p:nvSpPr>
          <p:cNvPr id="11" name="Text 8"/>
          <p:cNvSpPr/>
          <p:nvPr/>
        </p:nvSpPr>
        <p:spPr>
          <a:xfrm>
            <a:off x="6355080" y="5148072"/>
            <a:ext cx="3247949" cy="32004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880" b="1" dirty="0">
                <a:solidFill>
                  <a:srgbClr val="1D1D1F"/>
                </a:solidFill>
              </a:rPr>
              <a:t>Trajnostna raba in varstvo vodnih virov</a:t>
            </a:r>
            <a:endParaRPr lang="en-US" sz="880" dirty="0"/>
          </a:p>
        </p:txBody>
      </p:sp>
      <p:sp>
        <p:nvSpPr>
          <p:cNvPr id="12" name="Text 9"/>
          <p:cNvSpPr/>
          <p:nvPr/>
        </p:nvSpPr>
        <p:spPr>
          <a:xfrm>
            <a:off x="9603029" y="5148072"/>
            <a:ext cx="1826971" cy="32004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D1D1F"/>
                </a:solidFill>
              </a:rPr>
              <a:t>pozitiven vpliv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6355080" y="5468112"/>
            <a:ext cx="3247949" cy="32004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880" b="1" dirty="0">
                <a:solidFill>
                  <a:srgbClr val="1D1D1F"/>
                </a:solidFill>
              </a:rPr>
              <a:t>Preprečevanje onesnaževanja</a:t>
            </a:r>
            <a:endParaRPr lang="en-US" sz="880" dirty="0"/>
          </a:p>
        </p:txBody>
      </p:sp>
      <p:sp>
        <p:nvSpPr>
          <p:cNvPr id="14" name="Text 11"/>
          <p:cNvSpPr/>
          <p:nvPr/>
        </p:nvSpPr>
        <p:spPr>
          <a:xfrm>
            <a:off x="9603029" y="5468112"/>
            <a:ext cx="1826971" cy="32004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D1D1F"/>
                </a:solidFill>
              </a:rPr>
              <a:t>pozitiven vpliv</a:t>
            </a:r>
            <a:endParaRPr lang="en-US" sz="880" dirty="0"/>
          </a:p>
        </p:txBody>
      </p:sp>
      <p:sp>
        <p:nvSpPr>
          <p:cNvPr id="15" name="Text 12"/>
          <p:cNvSpPr/>
          <p:nvPr/>
        </p:nvSpPr>
        <p:spPr>
          <a:xfrm>
            <a:off x="6355080" y="5788152"/>
            <a:ext cx="3247949" cy="32004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880" b="1" dirty="0">
                <a:solidFill>
                  <a:srgbClr val="1D1D1F"/>
                </a:solidFill>
              </a:rPr>
              <a:t>Biodiverziteta in ekosistemi</a:t>
            </a:r>
            <a:endParaRPr lang="en-US" sz="880" dirty="0"/>
          </a:p>
        </p:txBody>
      </p:sp>
      <p:sp>
        <p:nvSpPr>
          <p:cNvPr id="16" name="Text 13"/>
          <p:cNvSpPr/>
          <p:nvPr/>
        </p:nvSpPr>
        <p:spPr>
          <a:xfrm>
            <a:off x="9603029" y="5788152"/>
            <a:ext cx="1826971" cy="32004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1D1D1F"/>
                </a:solidFill>
              </a:rPr>
              <a:t>brez pomembnega negativnega vpliva</a:t>
            </a:r>
            <a:endParaRPr lang="en-US" sz="8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Finančni in ekonomski kazalniki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Projekt kot javna komunalna infrastruktura ni finančno donosen, je pa družbeno upravičen.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12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2468880" cy="512064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50" b="1" dirty="0">
                <a:solidFill>
                  <a:srgbClr val="FFFFFF"/>
                </a:solidFill>
              </a:rPr>
              <a:t>Kazalnik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3127248" y="1353312"/>
            <a:ext cx="1508760" cy="512064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636008" y="1353312"/>
            <a:ext cx="1508760" cy="512064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V2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58368" y="1865376"/>
            <a:ext cx="246888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FNPV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127248" y="1865376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-3.247.447 EUR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36008" y="1865376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-3.949.558 EUR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658368" y="2377440"/>
            <a:ext cx="246888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FIRR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127248" y="2377440"/>
            <a:ext cx="150876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-0,17 %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636008" y="2377440"/>
            <a:ext cx="150876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-0,93 %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58368" y="2889504"/>
            <a:ext cx="246888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ENPV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3127248" y="2889504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869.351 EUR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636008" y="2889504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145.317 EUR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58368" y="3401568"/>
            <a:ext cx="246888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EIRR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127248" y="3401568"/>
            <a:ext cx="150876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6,36 %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636008" y="3401568"/>
            <a:ext cx="1508760" cy="512064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4,30 %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58368" y="3913632"/>
            <a:ext cx="246888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B/C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127248" y="3913632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1,2294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636008" y="3913632"/>
            <a:ext cx="1508760" cy="512064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1,0349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629400" y="141732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770"/>
                </a:solidFill>
              </a:rPr>
              <a:t>Ekonomska neto sedanja vrednost (ENPV)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629400" y="19476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V1</a:t>
            </a:r>
            <a:endParaRPr lang="en-US" sz="920" dirty="0"/>
          </a:p>
        </p:txBody>
      </p:sp>
      <p:sp>
        <p:nvSpPr>
          <p:cNvPr id="27" name="Text 25"/>
          <p:cNvSpPr/>
          <p:nvPr/>
        </p:nvSpPr>
        <p:spPr>
          <a:xfrm>
            <a:off x="8156448" y="1965960"/>
            <a:ext cx="2663647" cy="310896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0929823" y="19476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869.351 EUR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6629400" y="26334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V2</a:t>
            </a:r>
            <a:endParaRPr lang="en-US" sz="920" dirty="0"/>
          </a:p>
        </p:txBody>
      </p:sp>
      <p:sp>
        <p:nvSpPr>
          <p:cNvPr id="30" name="Text 28"/>
          <p:cNvSpPr/>
          <p:nvPr/>
        </p:nvSpPr>
        <p:spPr>
          <a:xfrm>
            <a:off x="8156448" y="2651760"/>
            <a:ext cx="445244" cy="310896"/>
          </a:xfrm>
          <a:prstGeom prst="rect">
            <a:avLst/>
          </a:prstGeom>
          <a:solidFill>
            <a:srgbClr val="184A7D"/>
          </a:solidFill>
          <a:ln>
            <a:solidFill>
              <a:srgbClr val="184A7D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10929823" y="26334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145.317 EUR</a:t>
            </a:r>
            <a:endParaRPr lang="en-US" sz="920" dirty="0"/>
          </a:p>
        </p:txBody>
      </p:sp>
      <p:sp>
        <p:nvSpPr>
          <p:cNvPr id="32" name="Text 30"/>
          <p:cNvSpPr/>
          <p:nvPr/>
        </p:nvSpPr>
        <p:spPr>
          <a:xfrm>
            <a:off x="6629400" y="3749040"/>
            <a:ext cx="41148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770"/>
                </a:solidFill>
              </a:rPr>
              <a:t>Razmerje koristi/stroški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629400" y="42336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V1</a:t>
            </a:r>
            <a:endParaRPr lang="en-US" sz="920" dirty="0"/>
          </a:p>
        </p:txBody>
      </p:sp>
      <p:sp>
        <p:nvSpPr>
          <p:cNvPr id="34" name="Text 32"/>
          <p:cNvSpPr/>
          <p:nvPr/>
        </p:nvSpPr>
        <p:spPr>
          <a:xfrm>
            <a:off x="8156448" y="4251960"/>
            <a:ext cx="2663647" cy="310896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5" name="Text 33"/>
          <p:cNvSpPr/>
          <p:nvPr/>
        </p:nvSpPr>
        <p:spPr>
          <a:xfrm>
            <a:off x="10929823" y="42336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1,2294</a:t>
            </a:r>
            <a:endParaRPr lang="en-US" sz="920" dirty="0"/>
          </a:p>
        </p:txBody>
      </p:sp>
      <p:sp>
        <p:nvSpPr>
          <p:cNvPr id="36" name="Text 34"/>
          <p:cNvSpPr/>
          <p:nvPr/>
        </p:nvSpPr>
        <p:spPr>
          <a:xfrm>
            <a:off x="6629400" y="49194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V2</a:t>
            </a:r>
            <a:endParaRPr lang="en-US" sz="920" dirty="0"/>
          </a:p>
        </p:txBody>
      </p:sp>
      <p:sp>
        <p:nvSpPr>
          <p:cNvPr id="37" name="Text 35"/>
          <p:cNvSpPr/>
          <p:nvPr/>
        </p:nvSpPr>
        <p:spPr>
          <a:xfrm>
            <a:off x="8156448" y="4937760"/>
            <a:ext cx="2242239" cy="310896"/>
          </a:xfrm>
          <a:prstGeom prst="rect">
            <a:avLst/>
          </a:prstGeom>
          <a:solidFill>
            <a:srgbClr val="184A7D"/>
          </a:solidFill>
          <a:ln>
            <a:solidFill>
              <a:srgbClr val="184A7D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6"/>
          <p:cNvSpPr/>
          <p:nvPr/>
        </p:nvSpPr>
        <p:spPr>
          <a:xfrm>
            <a:off x="10929823" y="49194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1,0349</a:t>
            </a:r>
            <a:endParaRPr lang="en-US" sz="920" dirty="0"/>
          </a:p>
        </p:txBody>
      </p:sp>
      <p:sp>
        <p:nvSpPr>
          <p:cNvPr id="39" name="Text 37"/>
          <p:cNvSpPr/>
          <p:nvPr/>
        </p:nvSpPr>
        <p:spPr>
          <a:xfrm>
            <a:off x="676656" y="5696712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F6B3D"/>
                </a:solidFill>
              </a:rPr>
              <a:t>Sklep: obe investicijski varianti ustvarjata pozitivno družbeno korist; V1 dosega prepričljivo boljše kazalnike.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Ključna tveganja in obvladovanje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Tveganja so obvladljiva, vendar se pri daljši izvedbi in višji proračunski obremenitvi povečajo.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13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76656" y="1417320"/>
            <a:ext cx="3250692" cy="65836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FFFFFF"/>
                </a:solidFill>
              </a:rPr>
              <a:t>Tveganje</a:t>
            </a:r>
            <a:endParaRPr lang="en-US" sz="980" dirty="0"/>
          </a:p>
        </p:txBody>
      </p:sp>
      <p:sp>
        <p:nvSpPr>
          <p:cNvPr id="8" name="Text 6"/>
          <p:cNvSpPr/>
          <p:nvPr/>
        </p:nvSpPr>
        <p:spPr>
          <a:xfrm>
            <a:off x="3927348" y="1417320"/>
            <a:ext cx="2708910" cy="65836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Možen vpliv</a:t>
            </a:r>
            <a:endParaRPr lang="en-US" sz="980" dirty="0"/>
          </a:p>
        </p:txBody>
      </p:sp>
      <p:sp>
        <p:nvSpPr>
          <p:cNvPr id="9" name="Text 7"/>
          <p:cNvSpPr/>
          <p:nvPr/>
        </p:nvSpPr>
        <p:spPr>
          <a:xfrm>
            <a:off x="6636258" y="1417320"/>
            <a:ext cx="4876038" cy="65836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Predviden ukrep</a:t>
            </a:r>
            <a:endParaRPr lang="en-US" sz="980" dirty="0"/>
          </a:p>
        </p:txBody>
      </p:sp>
      <p:sp>
        <p:nvSpPr>
          <p:cNvPr id="10" name="Text 8"/>
          <p:cNvSpPr/>
          <p:nvPr/>
        </p:nvSpPr>
        <p:spPr>
          <a:xfrm>
            <a:off x="676656" y="2075688"/>
            <a:ext cx="3250692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Postopki javnega naročanja</a:t>
            </a:r>
            <a:endParaRPr lang="en-US" sz="1080" dirty="0"/>
          </a:p>
        </p:txBody>
      </p:sp>
      <p:sp>
        <p:nvSpPr>
          <p:cNvPr id="11" name="Text 9"/>
          <p:cNvSpPr/>
          <p:nvPr/>
        </p:nvSpPr>
        <p:spPr>
          <a:xfrm>
            <a:off x="3927348" y="2075688"/>
            <a:ext cx="270891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zamuda, ponovitev razpisa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6636258" y="2075688"/>
            <a:ext cx="4876038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jasen obseg, kakovostna razpisna dokumentacija</a:t>
            </a:r>
            <a:endParaRPr lang="en-US" sz="1080" dirty="0"/>
          </a:p>
        </p:txBody>
      </p:sp>
      <p:sp>
        <p:nvSpPr>
          <p:cNvPr id="13" name="Text 11"/>
          <p:cNvSpPr/>
          <p:nvPr/>
        </p:nvSpPr>
        <p:spPr>
          <a:xfrm>
            <a:off x="676656" y="2734056"/>
            <a:ext cx="3250692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Izbor izvajalcev</a:t>
            </a:r>
            <a:endParaRPr lang="en-US" sz="1080" dirty="0"/>
          </a:p>
        </p:txBody>
      </p:sp>
      <p:sp>
        <p:nvSpPr>
          <p:cNvPr id="14" name="Text 12"/>
          <p:cNvSpPr/>
          <p:nvPr/>
        </p:nvSpPr>
        <p:spPr>
          <a:xfrm>
            <a:off x="3927348" y="2734056"/>
            <a:ext cx="2708910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rok, stroški, kakovost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6636258" y="2734056"/>
            <a:ext cx="4876038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reference, kadrovski pogoji, stalni nadzor</a:t>
            </a:r>
            <a:endParaRPr lang="en-US" sz="1080" dirty="0"/>
          </a:p>
        </p:txBody>
      </p:sp>
      <p:sp>
        <p:nvSpPr>
          <p:cNvPr id="16" name="Text 14"/>
          <p:cNvSpPr/>
          <p:nvPr/>
        </p:nvSpPr>
        <p:spPr>
          <a:xfrm>
            <a:off x="676656" y="3392424"/>
            <a:ext cx="3250692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Proračunska dinamika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3927348" y="3392424"/>
            <a:ext cx="270891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zamik izvedbe ali rebalans</a:t>
            </a:r>
            <a:endParaRPr lang="en-US" sz="1080" dirty="0"/>
          </a:p>
        </p:txBody>
      </p:sp>
      <p:sp>
        <p:nvSpPr>
          <p:cNvPr id="18" name="Text 16"/>
          <p:cNvSpPr/>
          <p:nvPr/>
        </p:nvSpPr>
        <p:spPr>
          <a:xfrm>
            <a:off x="6636258" y="3392424"/>
            <a:ext cx="4876038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zagotovitev virov in realen načrt plačil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676656" y="4050792"/>
            <a:ext cx="3250692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Komunikacija z javnostjo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3927348" y="4050792"/>
            <a:ext cx="2708910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podaljšanje postopkov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6636258" y="4050792"/>
            <a:ext cx="4876038" cy="65836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pravočasno informiranje in usklajevanje z uporabniki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713232" y="5257800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F4F"/>
                </a:solidFill>
              </a:rPr>
              <a:t>Poseben poudarek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13232" y="5577840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2F6B3D"/>
                </a:solidFill>
              </a:rPr>
              <a:t>V1 zmanjšuje izvedbeno in finančno tveganje, ker zagotavlja zunanje vire in krajšo predvideno dinamiko izvedbe.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Primerjava variant in izbor optimalne variante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Multikriterijska analiza daje Varianti 1 vseh 100 točk, Varianti 2 pa 55,8 točke.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14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2607869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80" b="1" dirty="0">
                <a:solidFill>
                  <a:srgbClr val="FFFFFF"/>
                </a:solidFill>
              </a:rPr>
              <a:t>Skupina meril</a:t>
            </a:r>
            <a:endParaRPr lang="en-US" sz="980" dirty="0"/>
          </a:p>
        </p:txBody>
      </p:sp>
      <p:sp>
        <p:nvSpPr>
          <p:cNvPr id="8" name="Text 6"/>
          <p:cNvSpPr/>
          <p:nvPr/>
        </p:nvSpPr>
        <p:spPr>
          <a:xfrm>
            <a:off x="3293669" y="1417320"/>
            <a:ext cx="1020470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Utež</a:t>
            </a:r>
            <a:endParaRPr lang="en-US" sz="980" dirty="0"/>
          </a:p>
        </p:txBody>
      </p:sp>
      <p:sp>
        <p:nvSpPr>
          <p:cNvPr id="9" name="Text 7"/>
          <p:cNvSpPr/>
          <p:nvPr/>
        </p:nvSpPr>
        <p:spPr>
          <a:xfrm>
            <a:off x="4314139" y="1417320"/>
            <a:ext cx="1020470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V1</a:t>
            </a:r>
            <a:endParaRPr lang="en-US" sz="980" dirty="0"/>
          </a:p>
        </p:txBody>
      </p:sp>
      <p:sp>
        <p:nvSpPr>
          <p:cNvPr id="10" name="Text 8"/>
          <p:cNvSpPr/>
          <p:nvPr/>
        </p:nvSpPr>
        <p:spPr>
          <a:xfrm>
            <a:off x="5334610" y="1417320"/>
            <a:ext cx="1020470" cy="53035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80" b="1" dirty="0">
                <a:solidFill>
                  <a:srgbClr val="FFFFFF"/>
                </a:solidFill>
              </a:rPr>
              <a:t>V2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685800" y="1947672"/>
            <a:ext cx="2607869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Finančna merila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3293669" y="1947672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30 %</a:t>
            </a:r>
            <a:endParaRPr lang="en-US" sz="1080" dirty="0"/>
          </a:p>
        </p:txBody>
      </p:sp>
      <p:sp>
        <p:nvSpPr>
          <p:cNvPr id="13" name="Text 11"/>
          <p:cNvSpPr/>
          <p:nvPr/>
        </p:nvSpPr>
        <p:spPr>
          <a:xfrm>
            <a:off x="4314139" y="1947672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30</a:t>
            </a:r>
            <a:endParaRPr lang="en-US" sz="1080" dirty="0"/>
          </a:p>
        </p:txBody>
      </p:sp>
      <p:sp>
        <p:nvSpPr>
          <p:cNvPr id="14" name="Text 12"/>
          <p:cNvSpPr/>
          <p:nvPr/>
        </p:nvSpPr>
        <p:spPr>
          <a:xfrm>
            <a:off x="5334610" y="1947672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13,2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685800" y="2478024"/>
            <a:ext cx="2607869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Ekonomska merila</a:t>
            </a:r>
            <a:endParaRPr lang="en-US" sz="1080" dirty="0"/>
          </a:p>
        </p:txBody>
      </p:sp>
      <p:sp>
        <p:nvSpPr>
          <p:cNvPr id="16" name="Text 14"/>
          <p:cNvSpPr/>
          <p:nvPr/>
        </p:nvSpPr>
        <p:spPr>
          <a:xfrm>
            <a:off x="3293669" y="2478024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35 %</a:t>
            </a:r>
            <a:endParaRPr lang="en-US" sz="1080" dirty="0"/>
          </a:p>
        </p:txBody>
      </p:sp>
      <p:sp>
        <p:nvSpPr>
          <p:cNvPr id="17" name="Text 15"/>
          <p:cNvSpPr/>
          <p:nvPr/>
        </p:nvSpPr>
        <p:spPr>
          <a:xfrm>
            <a:off x="4314139" y="2478024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35</a:t>
            </a:r>
            <a:endParaRPr lang="en-US" sz="1080" dirty="0"/>
          </a:p>
        </p:txBody>
      </p:sp>
      <p:sp>
        <p:nvSpPr>
          <p:cNvPr id="18" name="Text 16"/>
          <p:cNvSpPr/>
          <p:nvPr/>
        </p:nvSpPr>
        <p:spPr>
          <a:xfrm>
            <a:off x="5334610" y="2478024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17,6</a:t>
            </a:r>
            <a:endParaRPr lang="en-US" sz="1080" dirty="0"/>
          </a:p>
        </p:txBody>
      </p:sp>
      <p:sp>
        <p:nvSpPr>
          <p:cNvPr id="19" name="Text 17"/>
          <p:cNvSpPr/>
          <p:nvPr/>
        </p:nvSpPr>
        <p:spPr>
          <a:xfrm>
            <a:off x="685800" y="3008376"/>
            <a:ext cx="2607869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Merila učinka, vzdržnosti in izvedljivosti</a:t>
            </a:r>
            <a:endParaRPr lang="en-US" sz="1080" dirty="0"/>
          </a:p>
        </p:txBody>
      </p:sp>
      <p:sp>
        <p:nvSpPr>
          <p:cNvPr id="20" name="Text 18"/>
          <p:cNvSpPr/>
          <p:nvPr/>
        </p:nvSpPr>
        <p:spPr>
          <a:xfrm>
            <a:off x="3293669" y="3008376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35 %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4314139" y="3008376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35</a:t>
            </a:r>
            <a:endParaRPr lang="en-US" sz="1080" dirty="0"/>
          </a:p>
        </p:txBody>
      </p:sp>
      <p:sp>
        <p:nvSpPr>
          <p:cNvPr id="22" name="Text 20"/>
          <p:cNvSpPr/>
          <p:nvPr/>
        </p:nvSpPr>
        <p:spPr>
          <a:xfrm>
            <a:off x="5334610" y="3008376"/>
            <a:ext cx="1020470" cy="53035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25</a:t>
            </a:r>
            <a:endParaRPr lang="en-US" sz="1080" dirty="0"/>
          </a:p>
        </p:txBody>
      </p:sp>
      <p:sp>
        <p:nvSpPr>
          <p:cNvPr id="23" name="Text 21"/>
          <p:cNvSpPr/>
          <p:nvPr/>
        </p:nvSpPr>
        <p:spPr>
          <a:xfrm>
            <a:off x="685800" y="3538728"/>
            <a:ext cx="2607869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80" b="1" dirty="0">
                <a:solidFill>
                  <a:srgbClr val="1D1D1F"/>
                </a:solidFill>
              </a:rPr>
              <a:t>SKUPAJ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3293669" y="3538728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100 %</a:t>
            </a:r>
            <a:endParaRPr lang="en-US" sz="1080" dirty="0"/>
          </a:p>
        </p:txBody>
      </p:sp>
      <p:sp>
        <p:nvSpPr>
          <p:cNvPr id="25" name="Text 23"/>
          <p:cNvSpPr/>
          <p:nvPr/>
        </p:nvSpPr>
        <p:spPr>
          <a:xfrm>
            <a:off x="4314139" y="3538728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100</a:t>
            </a:r>
            <a:endParaRPr lang="en-US" sz="1080" dirty="0"/>
          </a:p>
        </p:txBody>
      </p:sp>
      <p:sp>
        <p:nvSpPr>
          <p:cNvPr id="26" name="Text 24"/>
          <p:cNvSpPr/>
          <p:nvPr/>
        </p:nvSpPr>
        <p:spPr>
          <a:xfrm>
            <a:off x="5334610" y="3538728"/>
            <a:ext cx="1020470" cy="53035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80" dirty="0">
                <a:solidFill>
                  <a:srgbClr val="1D1D1F"/>
                </a:solidFill>
              </a:rPr>
              <a:t>55,8</a:t>
            </a:r>
            <a:endParaRPr lang="en-US" sz="1080" dirty="0"/>
          </a:p>
        </p:txBody>
      </p:sp>
      <p:sp>
        <p:nvSpPr>
          <p:cNvPr id="27" name="Text 25"/>
          <p:cNvSpPr/>
          <p:nvPr/>
        </p:nvSpPr>
        <p:spPr>
          <a:xfrm>
            <a:off x="6995160" y="14630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B6770"/>
                </a:solidFill>
              </a:rPr>
              <a:t>Skupni rezultat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812280" y="203911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Varianta 1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8339328" y="2057400"/>
            <a:ext cx="2480767" cy="347472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8"/>
          <p:cNvSpPr/>
          <p:nvPr/>
        </p:nvSpPr>
        <p:spPr>
          <a:xfrm>
            <a:off x="10929823" y="203911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100</a:t>
            </a:r>
            <a:endParaRPr lang="en-US" sz="920" dirty="0"/>
          </a:p>
        </p:txBody>
      </p:sp>
      <p:sp>
        <p:nvSpPr>
          <p:cNvPr id="31" name="Text 29"/>
          <p:cNvSpPr/>
          <p:nvPr/>
        </p:nvSpPr>
        <p:spPr>
          <a:xfrm>
            <a:off x="6812280" y="277063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Varianta 2</a:t>
            </a:r>
            <a:endParaRPr lang="en-US" sz="920" dirty="0"/>
          </a:p>
        </p:txBody>
      </p:sp>
      <p:sp>
        <p:nvSpPr>
          <p:cNvPr id="32" name="Text 30"/>
          <p:cNvSpPr/>
          <p:nvPr/>
        </p:nvSpPr>
        <p:spPr>
          <a:xfrm>
            <a:off x="8339328" y="2788920"/>
            <a:ext cx="1384268" cy="347472"/>
          </a:xfrm>
          <a:prstGeom prst="rect">
            <a:avLst/>
          </a:prstGeom>
          <a:solidFill>
            <a:srgbClr val="B64030"/>
          </a:solidFill>
          <a:ln>
            <a:solidFill>
              <a:srgbClr val="B64030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10929823" y="277063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55,8</a:t>
            </a:r>
            <a:endParaRPr lang="en-US" sz="920" dirty="0"/>
          </a:p>
        </p:txBody>
      </p:sp>
      <p:sp>
        <p:nvSpPr>
          <p:cNvPr id="34" name="Text 32"/>
          <p:cNvSpPr/>
          <p:nvPr/>
        </p:nvSpPr>
        <p:spPr>
          <a:xfrm>
            <a:off x="6812280" y="397764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2F4F"/>
                </a:solidFill>
              </a:rPr>
              <a:t>Zakaj V1?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812280" y="4315968"/>
            <a:ext cx="42062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D1D1F"/>
                </a:solidFill>
              </a:rPr>
              <a:t>• boljša finančna izvedljivost
• višja družbena korist
• nižja proračunska obremenitev
• krajša predvidena izvedba
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dol_assets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384048"/>
            <a:ext cx="420624" cy="4206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43000" y="411480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2F4F"/>
                </a:solidFill>
              </a:rPr>
              <a:t>Predlog usmeritve za občinski svet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48640" y="1060704"/>
            <a:ext cx="1097280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2"/>
          <p:cNvSpPr/>
          <p:nvPr/>
        </p:nvSpPr>
        <p:spPr>
          <a:xfrm>
            <a:off x="777240" y="1600200"/>
            <a:ext cx="1051560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2F6B3D"/>
                </a:solidFill>
              </a:rPr>
              <a:t>Predlaga se nadaljnja obravnava in izvedba Variante 1 – izvedba projekta s sofinanciranjem.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868680" y="2788920"/>
            <a:ext cx="9966960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1D1D1F"/>
                </a:solidFill>
              </a:rPr>
              <a:t>• Projekt je okoljsko, razvojno in družbeno utemeljen.
• Odpravlja obstoječa neskladja na področju odvajanja in čiščenja komunalne odpadne vode.
• S sofinanciranjem je za občinski proračun bistveno bolj obvladljiv.
• Omogoča hitrejšo izvedbo in dolgoročno izboljšuje kakovost bivanja v aglomeraciji.
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868680" y="5394960"/>
            <a:ext cx="9875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2F4F"/>
                </a:solidFill>
              </a:rPr>
              <a:t>Priporočilo: potrditev PIZ in nadaljevanje priprave investicijskega programa ter postopkov za izvedbo.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868680" y="6236208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B6770"/>
                </a:solidFill>
              </a:rPr>
              <a:t>Vir: Predinvesticijska zasnova, Gradnja kanalizacije v aglomeraciji Zaboršt pri Dolu, marec 2026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Ključna sporočila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Projekt odpravlja manjkajočo javno kanalizacijo v edini občinski aglomeraciji nad 2.000 PE.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02</a:t>
            </a:r>
            <a:endParaRPr lang="en-US" sz="700" dirty="0"/>
          </a:p>
        </p:txBody>
      </p:sp>
      <p:pic>
        <p:nvPicPr>
          <p:cNvPr id="7" name="Image 0" descr="/mnt/data/dol_assets/image7.png"/>
          <p:cNvPicPr>
            <a:picLocks noChangeAspect="1"/>
          </p:cNvPicPr>
          <p:nvPr/>
        </p:nvPicPr>
        <p:blipFill>
          <a:blip r:embed="rId3"/>
          <a:srcRect t="9039" b="9039"/>
          <a:stretch/>
        </p:blipFill>
        <p:spPr>
          <a:xfrm>
            <a:off x="6949440" y="1325880"/>
            <a:ext cx="4572000" cy="29718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58368" y="141732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84A7D"/>
                </a:solidFill>
              </a:rPr>
              <a:t>2.131 PE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658368" y="189280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skupna obremenitev aglomeracije</a:t>
            </a:r>
            <a:endParaRPr lang="en-US" sz="1020" dirty="0"/>
          </a:p>
        </p:txBody>
      </p:sp>
      <p:sp>
        <p:nvSpPr>
          <p:cNvPr id="10" name="Text 7"/>
          <p:cNvSpPr/>
          <p:nvPr/>
        </p:nvSpPr>
        <p:spPr>
          <a:xfrm>
            <a:off x="3337560" y="1417320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B64030"/>
                </a:solidFill>
              </a:rPr>
              <a:t>43,08 %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3337560" y="189280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trenutna priključenost na JKO/ČN</a:t>
            </a:r>
            <a:endParaRPr lang="en-US" sz="1020" dirty="0"/>
          </a:p>
        </p:txBody>
      </p:sp>
      <p:sp>
        <p:nvSpPr>
          <p:cNvPr id="12" name="Text 9"/>
          <p:cNvSpPr/>
          <p:nvPr/>
        </p:nvSpPr>
        <p:spPr>
          <a:xfrm>
            <a:off x="658368" y="3840480"/>
            <a:ext cx="2560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6AA84F"/>
                </a:solidFill>
              </a:rPr>
              <a:t>6,3 km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658368" y="4315968"/>
            <a:ext cx="2560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novih oziroma nadgrajenih cevi</a:t>
            </a:r>
            <a:endParaRPr lang="en-US" sz="1020" dirty="0"/>
          </a:p>
        </p:txBody>
      </p:sp>
      <p:sp>
        <p:nvSpPr>
          <p:cNvPr id="14" name="Text 11"/>
          <p:cNvSpPr/>
          <p:nvPr/>
        </p:nvSpPr>
        <p:spPr>
          <a:xfrm>
            <a:off x="3337560" y="3840480"/>
            <a:ext cx="3108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6AA84F"/>
                </a:solidFill>
              </a:rPr>
              <a:t>1.263</a:t>
            </a:r>
            <a:endParaRPr lang="en-US" sz="2500" dirty="0"/>
          </a:p>
        </p:txBody>
      </p:sp>
      <p:sp>
        <p:nvSpPr>
          <p:cNvPr id="15" name="Text 12"/>
          <p:cNvSpPr/>
          <p:nvPr/>
        </p:nvSpPr>
        <p:spPr>
          <a:xfrm>
            <a:off x="3337560" y="431596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prebivalcev priključenih na javno omrežje</a:t>
            </a:r>
            <a:endParaRPr lang="en-US" sz="1020" dirty="0"/>
          </a:p>
        </p:txBody>
      </p:sp>
      <p:sp>
        <p:nvSpPr>
          <p:cNvPr id="16" name="Text 13"/>
          <p:cNvSpPr/>
          <p:nvPr/>
        </p:nvSpPr>
        <p:spPr>
          <a:xfrm>
            <a:off x="6967728" y="4553712"/>
            <a:ext cx="4572000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F6B3D"/>
                </a:solidFill>
              </a:rPr>
              <a:t>Optimalna varianta: izvedba s sofinanciranjem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967728" y="4983480"/>
            <a:ext cx="4572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D1D1F"/>
                </a:solidFill>
              </a:rPr>
              <a:t>Omogoča enak infrastrukturni učinek ob bistveno nižji proračunski obremenitvi občine.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Obstoječe stanje in potreba po investiciji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Aglomeracija Zaboršt pri Dolu danes ne dosega zahtevanega standarda opremljenosti.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03</a:t>
            </a:r>
            <a:endParaRPr lang="en-US" sz="700" dirty="0"/>
          </a:p>
        </p:txBody>
      </p:sp>
      <p:pic>
        <p:nvPicPr>
          <p:cNvPr id="7" name="Image 0" descr="/mnt/data/dol_assets/image8.png"/>
          <p:cNvPicPr>
            <a:picLocks noChangeAspect="1"/>
          </p:cNvPicPr>
          <p:nvPr/>
        </p:nvPicPr>
        <p:blipFill>
          <a:blip r:embed="rId3"/>
          <a:srcRect l="10614" r="10614"/>
          <a:stretch/>
        </p:blipFill>
        <p:spPr>
          <a:xfrm>
            <a:off x="640080" y="1298448"/>
            <a:ext cx="5440680" cy="42062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0" y="1371600"/>
            <a:ext cx="5029200" cy="2103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D1D1F"/>
                </a:solidFill>
              </a:rPr>
              <a:t>• Občina ima 9 aglomeracij; Zaboršt pri Dolu je edina v razredu nad 2.000 PE.
• Del območja je že priključen na javno kanalizacijo in ustrezno čiščenje, del pa še uporablja individualne oziroma neustrezne sisteme.
• Obstoječa ČN Dol ima zmogljivost 4.000 PE in še razpoložljive kapacitete za nadgradnjo sistema.
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0" y="37764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Priključenost</a:t>
            </a:r>
            <a:endParaRPr lang="en-US" sz="920" dirty="0"/>
          </a:p>
        </p:txBody>
      </p:sp>
      <p:sp>
        <p:nvSpPr>
          <p:cNvPr id="10" name="Text 7"/>
          <p:cNvSpPr/>
          <p:nvPr/>
        </p:nvSpPr>
        <p:spPr>
          <a:xfrm>
            <a:off x="7927848" y="3794760"/>
            <a:ext cx="1181771" cy="201168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0780776" y="37764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43,08 %</a:t>
            </a:r>
            <a:endParaRPr lang="en-US" sz="920" dirty="0"/>
          </a:p>
        </p:txBody>
      </p:sp>
      <p:sp>
        <p:nvSpPr>
          <p:cNvPr id="12" name="Text 9"/>
          <p:cNvSpPr/>
          <p:nvPr/>
        </p:nvSpPr>
        <p:spPr>
          <a:xfrm>
            <a:off x="6400800" y="432511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Brez JKO/ČN</a:t>
            </a:r>
            <a:endParaRPr lang="en-US" sz="920" dirty="0"/>
          </a:p>
        </p:txBody>
      </p:sp>
      <p:sp>
        <p:nvSpPr>
          <p:cNvPr id="13" name="Text 10"/>
          <p:cNvSpPr/>
          <p:nvPr/>
        </p:nvSpPr>
        <p:spPr>
          <a:xfrm>
            <a:off x="7927848" y="4343400"/>
            <a:ext cx="1561429" cy="201168"/>
          </a:xfrm>
          <a:prstGeom prst="rect">
            <a:avLst/>
          </a:prstGeom>
          <a:solidFill>
            <a:srgbClr val="B64030"/>
          </a:solidFill>
          <a:ln>
            <a:solidFill>
              <a:srgbClr val="B64030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10780776" y="432511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56,92 %</a:t>
            </a:r>
            <a:endParaRPr lang="en-US" sz="920" dirty="0"/>
          </a:p>
        </p:txBody>
      </p:sp>
      <p:sp>
        <p:nvSpPr>
          <p:cNvPr id="15" name="Text 12"/>
          <p:cNvSpPr/>
          <p:nvPr/>
        </p:nvSpPr>
        <p:spPr>
          <a:xfrm>
            <a:off x="6400800" y="5074920"/>
            <a:ext cx="2560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F4F"/>
                </a:solidFill>
              </a:rPr>
              <a:t>Sporočilo za odločanje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00800" y="5376671"/>
            <a:ext cx="52578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B64030"/>
                </a:solidFill>
              </a:rPr>
              <a:t>1. </a:t>
            </a:r>
            <a:r>
              <a:rPr lang="en-US" sz="1300" b="1" dirty="0" err="1">
                <a:solidFill>
                  <a:srgbClr val="B64030"/>
                </a:solidFill>
              </a:rPr>
              <a:t>Varianta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brez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investicije</a:t>
            </a:r>
            <a:r>
              <a:rPr lang="en-US" sz="1300" b="1" dirty="0">
                <a:solidFill>
                  <a:srgbClr val="B64030"/>
                </a:solidFill>
              </a:rPr>
              <a:t> ne </a:t>
            </a:r>
            <a:r>
              <a:rPr lang="en-US" sz="1300" b="1" dirty="0" err="1">
                <a:solidFill>
                  <a:srgbClr val="B64030"/>
                </a:solidFill>
              </a:rPr>
              <a:t>zagotavlja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skladnosti</a:t>
            </a:r>
            <a:r>
              <a:rPr lang="en-US" sz="1300" b="1" dirty="0">
                <a:solidFill>
                  <a:srgbClr val="B64030"/>
                </a:solidFill>
              </a:rPr>
              <a:t> z </a:t>
            </a:r>
            <a:r>
              <a:rPr lang="en-US" sz="1300" b="1" dirty="0" err="1">
                <a:solidFill>
                  <a:srgbClr val="B64030"/>
                </a:solidFill>
              </a:rPr>
              <a:t>evropsko</a:t>
            </a:r>
            <a:r>
              <a:rPr lang="en-US" sz="1300" b="1" dirty="0">
                <a:solidFill>
                  <a:srgbClr val="B64030"/>
                </a:solidFill>
              </a:rPr>
              <a:t> in </a:t>
            </a:r>
            <a:r>
              <a:rPr lang="en-US" sz="1300" b="1" dirty="0" err="1">
                <a:solidFill>
                  <a:srgbClr val="B64030"/>
                </a:solidFill>
              </a:rPr>
              <a:t>slovensko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zakonodajo</a:t>
            </a:r>
            <a:r>
              <a:rPr lang="en-US" sz="1300" b="1" dirty="0">
                <a:solidFill>
                  <a:srgbClr val="B6403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300" b="1" dirty="0">
                <a:solidFill>
                  <a:srgbClr val="B64030"/>
                </a:solidFill>
              </a:rPr>
              <a:t>2. Ne </a:t>
            </a:r>
            <a:r>
              <a:rPr lang="en-US" sz="1300" b="1" dirty="0" err="1">
                <a:solidFill>
                  <a:srgbClr val="B64030"/>
                </a:solidFill>
              </a:rPr>
              <a:t>odpravlja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okoljskih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tveganj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zaradi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neustreznega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odvajanja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odpadnih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voda</a:t>
            </a:r>
            <a:r>
              <a:rPr lang="en-US" sz="1300" b="1" dirty="0">
                <a:solidFill>
                  <a:srgbClr val="B6403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1300" b="1" dirty="0">
                <a:solidFill>
                  <a:srgbClr val="B64030"/>
                </a:solidFill>
              </a:rPr>
              <a:t>3. </a:t>
            </a:r>
            <a:r>
              <a:rPr lang="en-US" sz="1300" b="1" dirty="0" err="1">
                <a:solidFill>
                  <a:srgbClr val="B64030"/>
                </a:solidFill>
              </a:rPr>
              <a:t>Izvedba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projekta</a:t>
            </a:r>
            <a:r>
              <a:rPr lang="en-US" sz="1300" b="1" dirty="0">
                <a:solidFill>
                  <a:srgbClr val="B64030"/>
                </a:solidFill>
              </a:rPr>
              <a:t> je za </a:t>
            </a:r>
            <a:r>
              <a:rPr lang="en-US" sz="1300" b="1" dirty="0" err="1">
                <a:solidFill>
                  <a:srgbClr val="B64030"/>
                </a:solidFill>
              </a:rPr>
              <a:t>aglomeracijo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nad</a:t>
            </a:r>
            <a:r>
              <a:rPr lang="en-US" sz="1300" b="1" dirty="0">
                <a:solidFill>
                  <a:srgbClr val="B64030"/>
                </a:solidFill>
              </a:rPr>
              <a:t> 2.000 PE </a:t>
            </a:r>
            <a:r>
              <a:rPr lang="en-US" sz="1300" b="1" dirty="0" err="1">
                <a:solidFill>
                  <a:srgbClr val="B64030"/>
                </a:solidFill>
              </a:rPr>
              <a:t>zakonska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obveznost</a:t>
            </a:r>
            <a:r>
              <a:rPr lang="en-US" sz="1300" b="1" dirty="0">
                <a:solidFill>
                  <a:srgbClr val="B64030"/>
                </a:solidFill>
              </a:rPr>
              <a:t> </a:t>
            </a:r>
            <a:r>
              <a:rPr lang="en-US" sz="1300" b="1" dirty="0" err="1">
                <a:solidFill>
                  <a:srgbClr val="B64030"/>
                </a:solidFill>
              </a:rPr>
              <a:t>občine</a:t>
            </a:r>
            <a:r>
              <a:rPr lang="en-US" sz="1300" b="1" dirty="0">
                <a:solidFill>
                  <a:srgbClr val="B64030"/>
                </a:solidFill>
              </a:rPr>
              <a:t>. 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Namen, cilji in kazalniki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Investicija je usmerjena v izpolnitev zahtev odvajanja in čiščenja komunalne odpadne vode.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04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5669280" cy="2011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D1D1F"/>
                </a:solidFill>
              </a:rPr>
              <a:t>• Namen: urediti odvajanje in čiščenje komunalne odpadne vode iz objektov v aglomeraciji.
• Cilj: odprava neskladij v aglomeraciji s skupno obremenitvijo nad 2.000 PE.
• Uskladitev s specifičnim ciljem RSO2.5: dostop do vode in trajnostno gospodarjenje z vodnimi viri.
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58368" y="3794760"/>
            <a:ext cx="3174797" cy="47548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30" b="1" dirty="0">
                <a:solidFill>
                  <a:srgbClr val="FFFFFF"/>
                </a:solidFill>
              </a:rPr>
              <a:t>Kazalnik</a:t>
            </a:r>
            <a:endParaRPr lang="en-US" sz="930" dirty="0"/>
          </a:p>
        </p:txBody>
      </p:sp>
      <p:sp>
        <p:nvSpPr>
          <p:cNvPr id="9" name="Text 7"/>
          <p:cNvSpPr/>
          <p:nvPr/>
        </p:nvSpPr>
        <p:spPr>
          <a:xfrm>
            <a:off x="3833165" y="3794760"/>
            <a:ext cx="1247242" cy="47548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Merska enota</a:t>
            </a:r>
            <a:endParaRPr lang="en-US" sz="930" dirty="0"/>
          </a:p>
        </p:txBody>
      </p:sp>
      <p:sp>
        <p:nvSpPr>
          <p:cNvPr id="10" name="Text 8"/>
          <p:cNvSpPr/>
          <p:nvPr/>
        </p:nvSpPr>
        <p:spPr>
          <a:xfrm>
            <a:off x="5080406" y="3794760"/>
            <a:ext cx="1247242" cy="47548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30" b="1" dirty="0">
                <a:solidFill>
                  <a:srgbClr val="FFFFFF"/>
                </a:solidFill>
              </a:rPr>
              <a:t>Vrednost</a:t>
            </a:r>
            <a:endParaRPr lang="en-US" sz="930" dirty="0"/>
          </a:p>
        </p:txBody>
      </p:sp>
      <p:sp>
        <p:nvSpPr>
          <p:cNvPr id="11" name="Text 9"/>
          <p:cNvSpPr/>
          <p:nvPr/>
        </p:nvSpPr>
        <p:spPr>
          <a:xfrm>
            <a:off x="658368" y="4270248"/>
            <a:ext cx="3174797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1D1F"/>
                </a:solidFill>
              </a:rPr>
              <a:t>RCO31: dolžina novih ali nadgrajenih cevi</a:t>
            </a:r>
            <a:endParaRPr lang="en-US" sz="1020" dirty="0"/>
          </a:p>
        </p:txBody>
      </p:sp>
      <p:sp>
        <p:nvSpPr>
          <p:cNvPr id="12" name="Text 10"/>
          <p:cNvSpPr/>
          <p:nvPr/>
        </p:nvSpPr>
        <p:spPr>
          <a:xfrm>
            <a:off x="3833165" y="4270248"/>
            <a:ext cx="1247242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1D1F"/>
                </a:solidFill>
              </a:rPr>
              <a:t>km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5080406" y="4270248"/>
            <a:ext cx="1247242" cy="47548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1D1F"/>
                </a:solidFill>
              </a:rPr>
              <a:t>6,3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658368" y="4745736"/>
            <a:ext cx="3174797" cy="47548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20" b="1" dirty="0">
                <a:solidFill>
                  <a:srgbClr val="1D1D1F"/>
                </a:solidFill>
              </a:rPr>
              <a:t>RCR42: prebivalci priključeni na javno omrežje</a:t>
            </a:r>
            <a:endParaRPr lang="en-US" sz="1020" dirty="0"/>
          </a:p>
        </p:txBody>
      </p:sp>
      <p:sp>
        <p:nvSpPr>
          <p:cNvPr id="15" name="Text 13"/>
          <p:cNvSpPr/>
          <p:nvPr/>
        </p:nvSpPr>
        <p:spPr>
          <a:xfrm>
            <a:off x="3833165" y="4745736"/>
            <a:ext cx="1247242" cy="47548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1D1F"/>
                </a:solidFill>
              </a:rPr>
              <a:t>osebe</a:t>
            </a:r>
            <a:endParaRPr lang="en-US" sz="1020" dirty="0"/>
          </a:p>
        </p:txBody>
      </p:sp>
      <p:sp>
        <p:nvSpPr>
          <p:cNvPr id="16" name="Text 14"/>
          <p:cNvSpPr/>
          <p:nvPr/>
        </p:nvSpPr>
        <p:spPr>
          <a:xfrm>
            <a:off x="5080406" y="4745736"/>
            <a:ext cx="1247242" cy="47548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1D1D1F"/>
                </a:solidFill>
              </a:rPr>
              <a:t>1.263</a:t>
            </a:r>
            <a:endParaRPr lang="en-US" sz="1020" dirty="0"/>
          </a:p>
        </p:txBody>
      </p:sp>
      <p:pic>
        <p:nvPicPr>
          <p:cNvPr id="17" name="Image 0" descr="/mnt/data/dol_assets/image2.jpeg"/>
          <p:cNvPicPr>
            <a:picLocks noChangeAspect="1"/>
          </p:cNvPicPr>
          <p:nvPr/>
        </p:nvPicPr>
        <p:blipFill>
          <a:blip r:embed="rId3"/>
          <a:srcRect l="10000" t="2000" r="20608"/>
          <a:stretch/>
        </p:blipFill>
        <p:spPr>
          <a:xfrm>
            <a:off x="6784848" y="1325880"/>
            <a:ext cx="466344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Načrtovan projekt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Izgradnja ločenega kanalizacijskega sistema za komunalno odpadno vodo.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05</a:t>
            </a:r>
            <a:endParaRPr lang="en-US" sz="700" dirty="0"/>
          </a:p>
        </p:txBody>
      </p:sp>
      <p:pic>
        <p:nvPicPr>
          <p:cNvPr id="7" name="Image 0" descr="/mnt/data/dol_assets/image9.png"/>
          <p:cNvPicPr>
            <a:picLocks noChangeAspect="1"/>
          </p:cNvPicPr>
          <p:nvPr/>
        </p:nvPicPr>
        <p:blipFill>
          <a:blip r:embed="rId3"/>
          <a:srcRect r="28319"/>
          <a:stretch/>
        </p:blipFill>
        <p:spPr>
          <a:xfrm>
            <a:off x="502920" y="1261872"/>
            <a:ext cx="6400800" cy="48280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223760" y="1481328"/>
            <a:ext cx="4251960" cy="2651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D1D1F"/>
                </a:solidFill>
              </a:rPr>
              <a:t>• Območje: Dol pri Ljubljani, Videm, Zaboršt pri Dolu in Zajelše.
• Skupna dolžina novozgrajenega omrežja: 6.303,03 m.
• Omrežje se navezuje na obstoječe oziroma predvidene sisteme, čiščenje pa na ČN Dol oziroma za manjši del na ČN Podgora.
• Projekt omogoča priključevanje objektov, ki danes niso ustrezno priključeni.
</a:t>
            </a:r>
            <a:endParaRPr lang="en-US" sz="1420" dirty="0"/>
          </a:p>
        </p:txBody>
      </p:sp>
      <p:sp>
        <p:nvSpPr>
          <p:cNvPr id="9" name="Text 6"/>
          <p:cNvSpPr/>
          <p:nvPr/>
        </p:nvSpPr>
        <p:spPr>
          <a:xfrm>
            <a:off x="7242048" y="4645152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F2F4F"/>
                </a:solidFill>
              </a:rPr>
              <a:t>Projektni učinek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242048" y="4983480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6AA84F"/>
                </a:solidFill>
              </a:rPr>
              <a:t>6,303 m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7242048" y="5458968"/>
            <a:ext cx="21945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novih kanalov na območju aglomeracije</a:t>
            </a:r>
            <a:endParaRPr lang="en-US" sz="1020" dirty="0"/>
          </a:p>
        </p:txBody>
      </p:sp>
      <p:sp>
        <p:nvSpPr>
          <p:cNvPr id="12" name="Text 9"/>
          <p:cNvSpPr/>
          <p:nvPr/>
        </p:nvSpPr>
        <p:spPr>
          <a:xfrm>
            <a:off x="9464040" y="4983480"/>
            <a:ext cx="1920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6AA84F"/>
                </a:solidFill>
              </a:rPr>
              <a:t>1.263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9464040" y="5458968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prebivalcev priključenih na sekundarno omrežje</a:t>
            </a:r>
            <a:endParaRPr lang="en-US" sz="10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Obseg po območjih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Večina novega omrežja je predvidena na območju Zaboršta in Zajelš.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06</a:t>
            </a:r>
            <a:endParaRPr lang="en-US" sz="700" dirty="0"/>
          </a:p>
        </p:txBody>
      </p:sp>
      <p:pic>
        <p:nvPicPr>
          <p:cNvPr id="7" name="Image 0" descr="/mnt/data/dol_assets/imag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1330256"/>
            <a:ext cx="4617720" cy="24967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138988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2F4F"/>
                </a:solidFill>
              </a:rPr>
              <a:t>Predvideni kanali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49808" y="19476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Dol in Videm</a:t>
            </a:r>
            <a:endParaRPr lang="en-US" sz="920" dirty="0"/>
          </a:p>
        </p:txBody>
      </p:sp>
      <p:sp>
        <p:nvSpPr>
          <p:cNvPr id="10" name="Text 7"/>
          <p:cNvSpPr/>
          <p:nvPr/>
        </p:nvSpPr>
        <p:spPr>
          <a:xfrm>
            <a:off x="2276856" y="1965960"/>
            <a:ext cx="599611" cy="292608"/>
          </a:xfrm>
          <a:prstGeom prst="rect">
            <a:avLst/>
          </a:prstGeom>
          <a:solidFill>
            <a:srgbClr val="184A7D"/>
          </a:solidFill>
          <a:ln>
            <a:solidFill>
              <a:srgbClr val="184A7D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5495544" y="19476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1.019,09 m</a:t>
            </a:r>
            <a:endParaRPr lang="en-US" sz="920" dirty="0"/>
          </a:p>
        </p:txBody>
      </p:sp>
      <p:sp>
        <p:nvSpPr>
          <p:cNvPr id="12" name="Text 9"/>
          <p:cNvSpPr/>
          <p:nvPr/>
        </p:nvSpPr>
        <p:spPr>
          <a:xfrm>
            <a:off x="749808" y="267919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Zaboršt in Zajelše</a:t>
            </a:r>
            <a:endParaRPr lang="en-US" sz="920" dirty="0"/>
          </a:p>
        </p:txBody>
      </p:sp>
      <p:sp>
        <p:nvSpPr>
          <p:cNvPr id="13" name="Text 10"/>
          <p:cNvSpPr/>
          <p:nvPr/>
        </p:nvSpPr>
        <p:spPr>
          <a:xfrm>
            <a:off x="2276856" y="2697480"/>
            <a:ext cx="3108960" cy="292608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5495544" y="267919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5.283,94 m</a:t>
            </a:r>
            <a:endParaRPr lang="en-US" sz="920" dirty="0"/>
          </a:p>
        </p:txBody>
      </p:sp>
      <p:sp>
        <p:nvSpPr>
          <p:cNvPr id="15" name="Text 12"/>
          <p:cNvSpPr/>
          <p:nvPr/>
        </p:nvSpPr>
        <p:spPr>
          <a:xfrm>
            <a:off x="749808" y="3703320"/>
            <a:ext cx="4617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D1D1F"/>
                </a:solidFill>
              </a:rPr>
              <a:t>Skupaj 6.303,03 m novih kanalizacijskih vodov. Obseg je razdeljen med kanale na območju Dol/Videm ter večji sklop Zaboršt/Zajelše.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749808" y="4754880"/>
            <a:ext cx="2984602" cy="39319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20" b="1" dirty="0">
                <a:solidFill>
                  <a:srgbClr val="FFFFFF"/>
                </a:solidFill>
              </a:rPr>
              <a:t>Območje</a:t>
            </a:r>
            <a:endParaRPr lang="en-US" sz="920" dirty="0"/>
          </a:p>
        </p:txBody>
      </p:sp>
      <p:sp>
        <p:nvSpPr>
          <p:cNvPr id="17" name="Text 14"/>
          <p:cNvSpPr/>
          <p:nvPr/>
        </p:nvSpPr>
        <p:spPr>
          <a:xfrm>
            <a:off x="3734410" y="4754880"/>
            <a:ext cx="1678838" cy="393192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FFFFF"/>
                </a:solidFill>
              </a:rPr>
              <a:t>Dolžina</a:t>
            </a:r>
            <a:endParaRPr lang="en-US" sz="920" dirty="0"/>
          </a:p>
        </p:txBody>
      </p:sp>
      <p:sp>
        <p:nvSpPr>
          <p:cNvPr id="18" name="Text 15"/>
          <p:cNvSpPr/>
          <p:nvPr/>
        </p:nvSpPr>
        <p:spPr>
          <a:xfrm>
            <a:off x="749808" y="5148072"/>
            <a:ext cx="2984602" cy="39319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Dol in Videm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3734410" y="5148072"/>
            <a:ext cx="1678838" cy="393192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1.019,09 m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749808" y="5541264"/>
            <a:ext cx="2984602" cy="39319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1D1D1F"/>
                </a:solidFill>
              </a:rPr>
              <a:t>Zaboršt in Zajelše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3734410" y="5541264"/>
            <a:ext cx="1678838" cy="393192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1D1D1F"/>
                </a:solidFill>
              </a:rPr>
              <a:t>5.283,94 m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Obravnavane variante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Tehnični učinek investicijskih variant je primerljiv; razlika je predvsem v virih financiranja in izvedljivosti.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07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1417320"/>
            <a:ext cx="2167128" cy="84124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FFFFFF"/>
                </a:solidFill>
              </a:rPr>
              <a:t>Varianta</a:t>
            </a:r>
            <a:endParaRPr lang="en-US" sz="1040" dirty="0"/>
          </a:p>
        </p:txBody>
      </p:sp>
      <p:sp>
        <p:nvSpPr>
          <p:cNvPr id="8" name="Text 6"/>
          <p:cNvSpPr/>
          <p:nvPr/>
        </p:nvSpPr>
        <p:spPr>
          <a:xfrm>
            <a:off x="2825496" y="1417320"/>
            <a:ext cx="4550969" cy="84124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</a:rPr>
              <a:t>Vsebina</a:t>
            </a:r>
            <a:endParaRPr lang="en-US" sz="1040" dirty="0"/>
          </a:p>
        </p:txBody>
      </p:sp>
      <p:sp>
        <p:nvSpPr>
          <p:cNvPr id="9" name="Text 7"/>
          <p:cNvSpPr/>
          <p:nvPr/>
        </p:nvSpPr>
        <p:spPr>
          <a:xfrm>
            <a:off x="7376465" y="1417320"/>
            <a:ext cx="4117543" cy="84124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b="1" dirty="0">
                <a:solidFill>
                  <a:srgbClr val="FFFFFF"/>
                </a:solidFill>
              </a:rPr>
              <a:t>Presoja za občino</a:t>
            </a:r>
            <a:endParaRPr lang="en-US" sz="1040" dirty="0"/>
          </a:p>
        </p:txBody>
      </p:sp>
      <p:sp>
        <p:nvSpPr>
          <p:cNvPr id="10" name="Text 8"/>
          <p:cNvSpPr/>
          <p:nvPr/>
        </p:nvSpPr>
        <p:spPr>
          <a:xfrm>
            <a:off x="658368" y="2258568"/>
            <a:ext cx="2167128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D1D1F"/>
                </a:solidFill>
              </a:rPr>
              <a:t>Brez investicije</a:t>
            </a:r>
            <a:endParaRPr lang="en-US" sz="1140" dirty="0"/>
          </a:p>
        </p:txBody>
      </p:sp>
      <p:sp>
        <p:nvSpPr>
          <p:cNvPr id="11" name="Text 9"/>
          <p:cNvSpPr/>
          <p:nvPr/>
        </p:nvSpPr>
        <p:spPr>
          <a:xfrm>
            <a:off x="2825496" y="2258568"/>
            <a:ext cx="4550969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Ohrani obstoječe stanje</a:t>
            </a:r>
            <a:endParaRPr lang="en-US" sz="1140" dirty="0"/>
          </a:p>
        </p:txBody>
      </p:sp>
      <p:sp>
        <p:nvSpPr>
          <p:cNvPr id="12" name="Text 10"/>
          <p:cNvSpPr/>
          <p:nvPr/>
        </p:nvSpPr>
        <p:spPr>
          <a:xfrm>
            <a:off x="7376465" y="2258568"/>
            <a:ext cx="4117543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Ne odpravlja neskladij in ni sprejemljiva kot razvojna rešitev</a:t>
            </a:r>
            <a:endParaRPr lang="en-US" sz="1140" dirty="0"/>
          </a:p>
        </p:txBody>
      </p:sp>
      <p:sp>
        <p:nvSpPr>
          <p:cNvPr id="13" name="Text 11"/>
          <p:cNvSpPr/>
          <p:nvPr/>
        </p:nvSpPr>
        <p:spPr>
          <a:xfrm>
            <a:off x="658368" y="3099816"/>
            <a:ext cx="2167128" cy="84124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D1D1F"/>
                </a:solidFill>
              </a:rPr>
              <a:t>V1: s sofinanciranjem</a:t>
            </a:r>
            <a:endParaRPr lang="en-US" sz="1140" dirty="0"/>
          </a:p>
        </p:txBody>
      </p:sp>
      <p:sp>
        <p:nvSpPr>
          <p:cNvPr id="14" name="Text 12"/>
          <p:cNvSpPr/>
          <p:nvPr/>
        </p:nvSpPr>
        <p:spPr>
          <a:xfrm>
            <a:off x="2825496" y="3099816"/>
            <a:ext cx="4550969" cy="84124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Isti infrastrukturni poseg + sofinanciranje KS/RS</a:t>
            </a:r>
            <a:endParaRPr lang="en-US" sz="1140" dirty="0"/>
          </a:p>
        </p:txBody>
      </p:sp>
      <p:sp>
        <p:nvSpPr>
          <p:cNvPr id="15" name="Text 13"/>
          <p:cNvSpPr/>
          <p:nvPr/>
        </p:nvSpPr>
        <p:spPr>
          <a:xfrm>
            <a:off x="7376465" y="3099816"/>
            <a:ext cx="4117543" cy="84124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Nižja proračunska obremenitev, boljša izvedljivost in ekonomika</a:t>
            </a:r>
            <a:endParaRPr lang="en-US" sz="1140" dirty="0"/>
          </a:p>
        </p:txBody>
      </p:sp>
      <p:sp>
        <p:nvSpPr>
          <p:cNvPr id="16" name="Text 14"/>
          <p:cNvSpPr/>
          <p:nvPr/>
        </p:nvSpPr>
        <p:spPr>
          <a:xfrm>
            <a:off x="658368" y="3941064"/>
            <a:ext cx="2167128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140" b="1" dirty="0">
                <a:solidFill>
                  <a:srgbClr val="1D1D1F"/>
                </a:solidFill>
              </a:rPr>
              <a:t>V2: z lastnimi sredstvi</a:t>
            </a:r>
            <a:endParaRPr lang="en-US" sz="1140" dirty="0"/>
          </a:p>
        </p:txBody>
      </p:sp>
      <p:sp>
        <p:nvSpPr>
          <p:cNvPr id="17" name="Text 15"/>
          <p:cNvSpPr/>
          <p:nvPr/>
        </p:nvSpPr>
        <p:spPr>
          <a:xfrm>
            <a:off x="2825496" y="3941064"/>
            <a:ext cx="4550969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Isti infrastrukturni poseg brez zunanjih virov</a:t>
            </a:r>
            <a:endParaRPr lang="en-US" sz="1140" dirty="0"/>
          </a:p>
        </p:txBody>
      </p:sp>
      <p:sp>
        <p:nvSpPr>
          <p:cNvPr id="18" name="Text 16"/>
          <p:cNvSpPr/>
          <p:nvPr/>
        </p:nvSpPr>
        <p:spPr>
          <a:xfrm>
            <a:off x="7376465" y="3941064"/>
            <a:ext cx="4117543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140" dirty="0">
                <a:solidFill>
                  <a:srgbClr val="1D1D1F"/>
                </a:solidFill>
              </a:rPr>
              <a:t>Višji stroški za občino, daljša izvedba in večje tveganje</a:t>
            </a:r>
            <a:endParaRPr lang="en-US" sz="1140" dirty="0"/>
          </a:p>
        </p:txBody>
      </p:sp>
      <p:sp>
        <p:nvSpPr>
          <p:cNvPr id="19" name="Text 17"/>
          <p:cNvSpPr/>
          <p:nvPr/>
        </p:nvSpPr>
        <p:spPr>
          <a:xfrm>
            <a:off x="685800" y="5074920"/>
            <a:ext cx="6400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2F6B3D"/>
                </a:solidFill>
              </a:rPr>
              <a:t>Priporočena za nadaljnjo izvedbo: Varianta 1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85800" y="5504688"/>
            <a:ext cx="8229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D1D1F"/>
                </a:solidFill>
              </a:rPr>
              <a:t>Razlog: enak fizični učinek, manjša finančna vrzel in ugodnejši ekonomski kazalniki.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Vrednost investicije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Vrednosti so prikazane z DDV; pri sofinancirani varianti je skupna vrednost nižja, proračunska obremenitev pa bistveno nižja.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08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1417320"/>
            <a:ext cx="2765146" cy="56692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</a:rPr>
              <a:t>Postavka</a:t>
            </a:r>
            <a:endParaRPr lang="en-US" sz="940" dirty="0"/>
          </a:p>
        </p:txBody>
      </p:sp>
      <p:sp>
        <p:nvSpPr>
          <p:cNvPr id="8" name="Text 6"/>
          <p:cNvSpPr/>
          <p:nvPr/>
        </p:nvSpPr>
        <p:spPr>
          <a:xfrm>
            <a:off x="3423514" y="1417320"/>
            <a:ext cx="1909267" cy="56692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</a:rPr>
              <a:t>V1: s sofinanciranjem</a:t>
            </a:r>
            <a:endParaRPr lang="en-US" sz="940" dirty="0"/>
          </a:p>
        </p:txBody>
      </p:sp>
      <p:sp>
        <p:nvSpPr>
          <p:cNvPr id="9" name="Text 7"/>
          <p:cNvSpPr/>
          <p:nvPr/>
        </p:nvSpPr>
        <p:spPr>
          <a:xfrm>
            <a:off x="5332781" y="1417320"/>
            <a:ext cx="1909267" cy="566928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</a:rPr>
              <a:t>V2: lastna sredstva</a:t>
            </a:r>
            <a:endParaRPr lang="en-US" sz="940" dirty="0"/>
          </a:p>
        </p:txBody>
      </p:sp>
      <p:sp>
        <p:nvSpPr>
          <p:cNvPr id="10" name="Text 8"/>
          <p:cNvSpPr/>
          <p:nvPr/>
        </p:nvSpPr>
        <p:spPr>
          <a:xfrm>
            <a:off x="658368" y="1984248"/>
            <a:ext cx="276514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Stalne cene, skupaj z DDV</a:t>
            </a:r>
            <a:endParaRPr lang="en-US" sz="1040" dirty="0"/>
          </a:p>
        </p:txBody>
      </p:sp>
      <p:sp>
        <p:nvSpPr>
          <p:cNvPr id="11" name="Text 9"/>
          <p:cNvSpPr/>
          <p:nvPr/>
        </p:nvSpPr>
        <p:spPr>
          <a:xfrm>
            <a:off x="3423514" y="1984248"/>
            <a:ext cx="1909267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6.525.188 EUR</a:t>
            </a:r>
            <a:endParaRPr lang="en-US" sz="1040" dirty="0"/>
          </a:p>
        </p:txBody>
      </p:sp>
      <p:sp>
        <p:nvSpPr>
          <p:cNvPr id="12" name="Text 10"/>
          <p:cNvSpPr/>
          <p:nvPr/>
        </p:nvSpPr>
        <p:spPr>
          <a:xfrm>
            <a:off x="5332781" y="1984248"/>
            <a:ext cx="1909267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7.460.365 EUR</a:t>
            </a:r>
            <a:endParaRPr lang="en-US" sz="1040" dirty="0"/>
          </a:p>
        </p:txBody>
      </p:sp>
      <p:sp>
        <p:nvSpPr>
          <p:cNvPr id="13" name="Text 11"/>
          <p:cNvSpPr/>
          <p:nvPr/>
        </p:nvSpPr>
        <p:spPr>
          <a:xfrm>
            <a:off x="658368" y="2551176"/>
            <a:ext cx="2765146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Tekoče cene, skupaj z DDV</a:t>
            </a:r>
            <a:endParaRPr lang="en-US" sz="1040" dirty="0"/>
          </a:p>
        </p:txBody>
      </p:sp>
      <p:sp>
        <p:nvSpPr>
          <p:cNvPr id="14" name="Text 12"/>
          <p:cNvSpPr/>
          <p:nvPr/>
        </p:nvSpPr>
        <p:spPr>
          <a:xfrm>
            <a:off x="3423514" y="2551176"/>
            <a:ext cx="1909267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6.686.070 EUR</a:t>
            </a:r>
            <a:endParaRPr lang="en-US" sz="1040" dirty="0"/>
          </a:p>
        </p:txBody>
      </p:sp>
      <p:sp>
        <p:nvSpPr>
          <p:cNvPr id="15" name="Text 13"/>
          <p:cNvSpPr/>
          <p:nvPr/>
        </p:nvSpPr>
        <p:spPr>
          <a:xfrm>
            <a:off x="5332781" y="2551176"/>
            <a:ext cx="1909267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7.778.686 EUR</a:t>
            </a:r>
            <a:endParaRPr lang="en-US" sz="1040" dirty="0"/>
          </a:p>
        </p:txBody>
      </p:sp>
      <p:sp>
        <p:nvSpPr>
          <p:cNvPr id="16" name="Text 14"/>
          <p:cNvSpPr/>
          <p:nvPr/>
        </p:nvSpPr>
        <p:spPr>
          <a:xfrm>
            <a:off x="658368" y="3118104"/>
            <a:ext cx="2765146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Občinski proračun – tekoče cene</a:t>
            </a:r>
            <a:endParaRPr lang="en-US" sz="1040" dirty="0"/>
          </a:p>
        </p:txBody>
      </p:sp>
      <p:sp>
        <p:nvSpPr>
          <p:cNvPr id="17" name="Text 15"/>
          <p:cNvSpPr/>
          <p:nvPr/>
        </p:nvSpPr>
        <p:spPr>
          <a:xfrm>
            <a:off x="3423514" y="3118104"/>
            <a:ext cx="1909267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2.686.070 EUR</a:t>
            </a:r>
            <a:endParaRPr lang="en-US" sz="1040" dirty="0"/>
          </a:p>
        </p:txBody>
      </p:sp>
      <p:sp>
        <p:nvSpPr>
          <p:cNvPr id="18" name="Text 16"/>
          <p:cNvSpPr/>
          <p:nvPr/>
        </p:nvSpPr>
        <p:spPr>
          <a:xfrm>
            <a:off x="5332781" y="3118104"/>
            <a:ext cx="1909267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7.778.686 EUR</a:t>
            </a:r>
            <a:endParaRPr lang="en-US" sz="1040" dirty="0"/>
          </a:p>
        </p:txBody>
      </p:sp>
      <p:sp>
        <p:nvSpPr>
          <p:cNvPr id="19" name="Text 17"/>
          <p:cNvSpPr/>
          <p:nvPr/>
        </p:nvSpPr>
        <p:spPr>
          <a:xfrm>
            <a:off x="658368" y="3685032"/>
            <a:ext cx="2765146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Razlika proračunske obremenitve</a:t>
            </a:r>
            <a:endParaRPr lang="en-US" sz="1040" dirty="0"/>
          </a:p>
        </p:txBody>
      </p:sp>
      <p:sp>
        <p:nvSpPr>
          <p:cNvPr id="20" name="Text 18"/>
          <p:cNvSpPr/>
          <p:nvPr/>
        </p:nvSpPr>
        <p:spPr>
          <a:xfrm>
            <a:off x="3423514" y="3685032"/>
            <a:ext cx="1909267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—</a:t>
            </a:r>
            <a:endParaRPr lang="en-US" sz="1040" dirty="0"/>
          </a:p>
        </p:txBody>
      </p:sp>
      <p:sp>
        <p:nvSpPr>
          <p:cNvPr id="21" name="Text 19"/>
          <p:cNvSpPr/>
          <p:nvPr/>
        </p:nvSpPr>
        <p:spPr>
          <a:xfrm>
            <a:off x="5332781" y="3685032"/>
            <a:ext cx="1909267" cy="566928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+5,09 mio EUR pri V2</a:t>
            </a:r>
            <a:endParaRPr lang="en-US" sz="1040" dirty="0"/>
          </a:p>
        </p:txBody>
      </p:sp>
      <p:sp>
        <p:nvSpPr>
          <p:cNvPr id="22" name="Text 20"/>
          <p:cNvSpPr/>
          <p:nvPr/>
        </p:nvSpPr>
        <p:spPr>
          <a:xfrm>
            <a:off x="7772400" y="1463040"/>
            <a:ext cx="3200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40" b="1" dirty="0">
                <a:solidFill>
                  <a:srgbClr val="5B6770"/>
                </a:solidFill>
              </a:rPr>
              <a:t>Vrednosti v mio EUR</a:t>
            </a:r>
            <a:endParaRPr lang="en-US" sz="1040" dirty="0"/>
          </a:p>
        </p:txBody>
      </p:sp>
      <p:sp>
        <p:nvSpPr>
          <p:cNvPr id="23" name="Text 21"/>
          <p:cNvSpPr/>
          <p:nvPr/>
        </p:nvSpPr>
        <p:spPr>
          <a:xfrm>
            <a:off x="7635240" y="19476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V1 tekoče</a:t>
            </a:r>
            <a:endParaRPr lang="en-US" sz="920" dirty="0"/>
          </a:p>
        </p:txBody>
      </p:sp>
      <p:sp>
        <p:nvSpPr>
          <p:cNvPr id="24" name="Text 22"/>
          <p:cNvSpPr/>
          <p:nvPr/>
        </p:nvSpPr>
        <p:spPr>
          <a:xfrm>
            <a:off x="9162288" y="1965960"/>
            <a:ext cx="1424875" cy="292608"/>
          </a:xfrm>
          <a:prstGeom prst="rect">
            <a:avLst/>
          </a:prstGeom>
          <a:solidFill>
            <a:srgbClr val="6AA84F"/>
          </a:solidFill>
          <a:ln>
            <a:solidFill>
              <a:srgbClr val="6AA84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10929823" y="19476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6,69</a:t>
            </a:r>
            <a:endParaRPr lang="en-US" sz="920" dirty="0"/>
          </a:p>
        </p:txBody>
      </p:sp>
      <p:sp>
        <p:nvSpPr>
          <p:cNvPr id="26" name="Text 24"/>
          <p:cNvSpPr/>
          <p:nvPr/>
        </p:nvSpPr>
        <p:spPr>
          <a:xfrm>
            <a:off x="7635240" y="263347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V2 tekoče</a:t>
            </a:r>
            <a:endParaRPr lang="en-US" sz="920" dirty="0"/>
          </a:p>
        </p:txBody>
      </p:sp>
      <p:sp>
        <p:nvSpPr>
          <p:cNvPr id="27" name="Text 25"/>
          <p:cNvSpPr/>
          <p:nvPr/>
        </p:nvSpPr>
        <p:spPr>
          <a:xfrm>
            <a:off x="9162288" y="2651760"/>
            <a:ext cx="1657807" cy="292608"/>
          </a:xfrm>
          <a:prstGeom prst="rect">
            <a:avLst/>
          </a:prstGeom>
          <a:solidFill>
            <a:srgbClr val="B64030"/>
          </a:solidFill>
          <a:ln>
            <a:solidFill>
              <a:srgbClr val="B64030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10929823" y="263347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7,78</a:t>
            </a:r>
            <a:endParaRPr lang="en-US" sz="920" dirty="0"/>
          </a:p>
        </p:txBody>
      </p:sp>
      <p:sp>
        <p:nvSpPr>
          <p:cNvPr id="29" name="Text 27"/>
          <p:cNvSpPr/>
          <p:nvPr/>
        </p:nvSpPr>
        <p:spPr>
          <a:xfrm>
            <a:off x="7635240" y="368503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V1 občina</a:t>
            </a:r>
            <a:endParaRPr lang="en-US" sz="920" dirty="0"/>
          </a:p>
        </p:txBody>
      </p:sp>
      <p:sp>
        <p:nvSpPr>
          <p:cNvPr id="30" name="Text 28"/>
          <p:cNvSpPr/>
          <p:nvPr/>
        </p:nvSpPr>
        <p:spPr>
          <a:xfrm>
            <a:off x="9162288" y="3703320"/>
            <a:ext cx="572422" cy="292608"/>
          </a:xfrm>
          <a:prstGeom prst="rect">
            <a:avLst/>
          </a:prstGeom>
          <a:solidFill>
            <a:srgbClr val="184A7D"/>
          </a:solidFill>
          <a:ln>
            <a:solidFill>
              <a:srgbClr val="184A7D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10929823" y="368503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2,69</a:t>
            </a:r>
            <a:endParaRPr lang="en-US" sz="920" dirty="0"/>
          </a:p>
        </p:txBody>
      </p:sp>
      <p:sp>
        <p:nvSpPr>
          <p:cNvPr id="32" name="Text 30"/>
          <p:cNvSpPr/>
          <p:nvPr/>
        </p:nvSpPr>
        <p:spPr>
          <a:xfrm>
            <a:off x="7635240" y="4370832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b="1" dirty="0">
                <a:solidFill>
                  <a:srgbClr val="0F2F4F"/>
                </a:solidFill>
              </a:rPr>
              <a:t>V2 občina</a:t>
            </a:r>
            <a:endParaRPr lang="en-US" sz="920" dirty="0"/>
          </a:p>
        </p:txBody>
      </p:sp>
      <p:sp>
        <p:nvSpPr>
          <p:cNvPr id="33" name="Text 31"/>
          <p:cNvSpPr/>
          <p:nvPr/>
        </p:nvSpPr>
        <p:spPr>
          <a:xfrm>
            <a:off x="9162288" y="4389120"/>
            <a:ext cx="1657807" cy="292608"/>
          </a:xfrm>
          <a:prstGeom prst="rect">
            <a:avLst/>
          </a:prstGeom>
          <a:solidFill>
            <a:srgbClr val="B64030"/>
          </a:solidFill>
          <a:ln>
            <a:solidFill>
              <a:srgbClr val="B64030"/>
            </a:solidFill>
          </a:ln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10929823" y="4370832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20" dirty="0">
                <a:solidFill>
                  <a:srgbClr val="5B6770"/>
                </a:solidFill>
              </a:rPr>
              <a:t>7,78</a:t>
            </a:r>
            <a:endParaRPr lang="en-US" sz="920" dirty="0"/>
          </a:p>
        </p:txBody>
      </p:sp>
      <p:sp>
        <p:nvSpPr>
          <p:cNvPr id="35" name="Text 33"/>
          <p:cNvSpPr/>
          <p:nvPr/>
        </p:nvSpPr>
        <p:spPr>
          <a:xfrm>
            <a:off x="7635240" y="5074920"/>
            <a:ext cx="3931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F2F4F"/>
                </a:solidFill>
              </a:rPr>
              <a:t>Ključno: sofinanciranje v V1 zmanjša neposredno proračunsko breme za približno 5,09 mio EUR v primerjavi z V2.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0881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0F2F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Finančna konstrukcija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12064" y="749808"/>
            <a:ext cx="10424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5B6770"/>
                </a:solidFill>
              </a:rPr>
              <a:t>Pri varianti 1 sta predvidena Kohezijski sklad in prispevek RS; pri varianti 2 ni zunanjih virov.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02920" y="1060704"/>
            <a:ext cx="11155680" cy="0"/>
          </a:xfrm>
          <a:prstGeom prst="line">
            <a:avLst/>
          </a:prstGeom>
          <a:noFill/>
          <a:ln w="16510">
            <a:solidFill>
              <a:srgbClr val="6AA84F"/>
            </a:solidFill>
            <a:prstDash val="solid"/>
          </a:ln>
        </p:spPr>
        <p:txBody>
          <a:bodyPr/>
          <a:lstStyle/>
          <a:p>
            <a:endParaRPr lang="en-SI"/>
          </a:p>
        </p:txBody>
      </p:sp>
      <p:sp>
        <p:nvSpPr>
          <p:cNvPr id="5" name="Text 3"/>
          <p:cNvSpPr/>
          <p:nvPr/>
        </p:nvSpPr>
        <p:spPr>
          <a:xfrm>
            <a:off x="502920" y="6537960"/>
            <a:ext cx="8686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80" dirty="0">
                <a:solidFill>
                  <a:srgbClr val="6D74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Gradnja kanalizacije v aglomeraciji Zaboršt pri Dolu | PIZ, marec 2026</a:t>
            </a:r>
            <a:endParaRPr lang="en-US" sz="680" dirty="0"/>
          </a:p>
        </p:txBody>
      </p:sp>
      <p:sp>
        <p:nvSpPr>
          <p:cNvPr id="6" name="Text 4"/>
          <p:cNvSpPr/>
          <p:nvPr/>
        </p:nvSpPr>
        <p:spPr>
          <a:xfrm>
            <a:off x="11201400" y="6473952"/>
            <a:ext cx="457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6D747A"/>
                </a:solidFill>
              </a:rPr>
              <a:t>09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731520" y="1325880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6AA84F"/>
                </a:solidFill>
              </a:rPr>
              <a:t>3,40 mio EUR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731520" y="1801368"/>
            <a:ext cx="2834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Kohezijski sklad</a:t>
            </a:r>
            <a:endParaRPr lang="en-US" sz="1020" dirty="0"/>
          </a:p>
        </p:txBody>
      </p:sp>
      <p:sp>
        <p:nvSpPr>
          <p:cNvPr id="9" name="Text 7"/>
          <p:cNvSpPr/>
          <p:nvPr/>
        </p:nvSpPr>
        <p:spPr>
          <a:xfrm>
            <a:off x="3794760" y="1325880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84A7D"/>
                </a:solidFill>
              </a:rPr>
              <a:t>0,60 mio EUR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3794760" y="180136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Prispevek Republike Slovenije</a:t>
            </a:r>
            <a:endParaRPr lang="en-US" sz="1020" dirty="0"/>
          </a:p>
        </p:txBody>
      </p:sp>
      <p:sp>
        <p:nvSpPr>
          <p:cNvPr id="11" name="Text 9"/>
          <p:cNvSpPr/>
          <p:nvPr/>
        </p:nvSpPr>
        <p:spPr>
          <a:xfrm>
            <a:off x="6858000" y="1325880"/>
            <a:ext cx="29260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D6A84D"/>
                </a:solidFill>
              </a:rPr>
              <a:t>4,00 mio EUR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6858000" y="1801368"/>
            <a:ext cx="2926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20" b="1" dirty="0">
                <a:solidFill>
                  <a:srgbClr val="0F2F4F"/>
                </a:solidFill>
              </a:rPr>
              <a:t>Skupaj zunanja sredstva</a:t>
            </a:r>
            <a:endParaRPr lang="en-US" sz="1020" dirty="0"/>
          </a:p>
        </p:txBody>
      </p:sp>
      <p:sp>
        <p:nvSpPr>
          <p:cNvPr id="13" name="Text 11"/>
          <p:cNvSpPr/>
          <p:nvPr/>
        </p:nvSpPr>
        <p:spPr>
          <a:xfrm>
            <a:off x="731520" y="3063240"/>
            <a:ext cx="3606394" cy="45720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940" b="1" dirty="0">
                <a:solidFill>
                  <a:srgbClr val="FFFFFF"/>
                </a:solidFill>
              </a:rPr>
              <a:t>Vir financiranja</a:t>
            </a:r>
            <a:endParaRPr lang="en-US" sz="940" dirty="0"/>
          </a:p>
        </p:txBody>
      </p:sp>
      <p:sp>
        <p:nvSpPr>
          <p:cNvPr id="14" name="Text 12"/>
          <p:cNvSpPr/>
          <p:nvPr/>
        </p:nvSpPr>
        <p:spPr>
          <a:xfrm>
            <a:off x="4337914" y="3063240"/>
            <a:ext cx="2757830" cy="45720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</a:rPr>
              <a:t>V1 tekoče cene</a:t>
            </a:r>
            <a:endParaRPr lang="en-US" sz="940" dirty="0"/>
          </a:p>
        </p:txBody>
      </p:sp>
      <p:sp>
        <p:nvSpPr>
          <p:cNvPr id="15" name="Text 13"/>
          <p:cNvSpPr/>
          <p:nvPr/>
        </p:nvSpPr>
        <p:spPr>
          <a:xfrm>
            <a:off x="7095744" y="3063240"/>
            <a:ext cx="1909267" cy="45720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</a:rPr>
              <a:t>Delež V1</a:t>
            </a:r>
            <a:endParaRPr lang="en-US" sz="940" dirty="0"/>
          </a:p>
        </p:txBody>
      </p:sp>
      <p:sp>
        <p:nvSpPr>
          <p:cNvPr id="16" name="Text 14"/>
          <p:cNvSpPr/>
          <p:nvPr/>
        </p:nvSpPr>
        <p:spPr>
          <a:xfrm>
            <a:off x="9005011" y="3063240"/>
            <a:ext cx="2333549" cy="457200"/>
          </a:xfrm>
          <a:prstGeom prst="rect">
            <a:avLst/>
          </a:prstGeom>
          <a:solidFill>
            <a:srgbClr val="184A7D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940" b="1" dirty="0">
                <a:solidFill>
                  <a:srgbClr val="FFFFFF"/>
                </a:solidFill>
              </a:rPr>
              <a:t>V2</a:t>
            </a:r>
            <a:endParaRPr lang="en-US" sz="940" dirty="0"/>
          </a:p>
        </p:txBody>
      </p:sp>
      <p:sp>
        <p:nvSpPr>
          <p:cNvPr id="17" name="Text 15"/>
          <p:cNvSpPr/>
          <p:nvPr/>
        </p:nvSpPr>
        <p:spPr>
          <a:xfrm>
            <a:off x="731520" y="3520440"/>
            <a:ext cx="3606394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Kohezijski sklad</a:t>
            </a:r>
            <a:endParaRPr lang="en-US" sz="1040" dirty="0"/>
          </a:p>
        </p:txBody>
      </p:sp>
      <p:sp>
        <p:nvSpPr>
          <p:cNvPr id="18" name="Text 16"/>
          <p:cNvSpPr/>
          <p:nvPr/>
        </p:nvSpPr>
        <p:spPr>
          <a:xfrm>
            <a:off x="4337914" y="3520440"/>
            <a:ext cx="275783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3.400.000 EUR</a:t>
            </a:r>
            <a:endParaRPr lang="en-US" sz="1040" dirty="0"/>
          </a:p>
        </p:txBody>
      </p:sp>
      <p:sp>
        <p:nvSpPr>
          <p:cNvPr id="19" name="Text 17"/>
          <p:cNvSpPr/>
          <p:nvPr/>
        </p:nvSpPr>
        <p:spPr>
          <a:xfrm>
            <a:off x="7095744" y="3520440"/>
            <a:ext cx="1909267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50,85 %</a:t>
            </a:r>
            <a:endParaRPr lang="en-US" sz="1040" dirty="0"/>
          </a:p>
        </p:txBody>
      </p:sp>
      <p:sp>
        <p:nvSpPr>
          <p:cNvPr id="20" name="Text 18"/>
          <p:cNvSpPr/>
          <p:nvPr/>
        </p:nvSpPr>
        <p:spPr>
          <a:xfrm>
            <a:off x="9005011" y="3520440"/>
            <a:ext cx="2333549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0 EUR</a:t>
            </a:r>
            <a:endParaRPr lang="en-US" sz="1040" dirty="0"/>
          </a:p>
        </p:txBody>
      </p:sp>
      <p:sp>
        <p:nvSpPr>
          <p:cNvPr id="21" name="Text 19"/>
          <p:cNvSpPr/>
          <p:nvPr/>
        </p:nvSpPr>
        <p:spPr>
          <a:xfrm>
            <a:off x="731520" y="3977640"/>
            <a:ext cx="3606394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Prispevek RS</a:t>
            </a:r>
            <a:endParaRPr lang="en-US" sz="1040" dirty="0"/>
          </a:p>
        </p:txBody>
      </p:sp>
      <p:sp>
        <p:nvSpPr>
          <p:cNvPr id="22" name="Text 20"/>
          <p:cNvSpPr/>
          <p:nvPr/>
        </p:nvSpPr>
        <p:spPr>
          <a:xfrm>
            <a:off x="4337914" y="3977640"/>
            <a:ext cx="2757830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600.000 EUR</a:t>
            </a:r>
            <a:endParaRPr lang="en-US" sz="1040" dirty="0"/>
          </a:p>
        </p:txBody>
      </p:sp>
      <p:sp>
        <p:nvSpPr>
          <p:cNvPr id="23" name="Text 21"/>
          <p:cNvSpPr/>
          <p:nvPr/>
        </p:nvSpPr>
        <p:spPr>
          <a:xfrm>
            <a:off x="7095744" y="3977640"/>
            <a:ext cx="1909267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8,97 %</a:t>
            </a:r>
            <a:endParaRPr lang="en-US" sz="1040" dirty="0"/>
          </a:p>
        </p:txBody>
      </p:sp>
      <p:sp>
        <p:nvSpPr>
          <p:cNvPr id="24" name="Text 22"/>
          <p:cNvSpPr/>
          <p:nvPr/>
        </p:nvSpPr>
        <p:spPr>
          <a:xfrm>
            <a:off x="9005011" y="3977640"/>
            <a:ext cx="2333549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0 EUR</a:t>
            </a:r>
            <a:endParaRPr lang="en-US" sz="1040" dirty="0"/>
          </a:p>
        </p:txBody>
      </p:sp>
      <p:sp>
        <p:nvSpPr>
          <p:cNvPr id="25" name="Text 23"/>
          <p:cNvSpPr/>
          <p:nvPr/>
        </p:nvSpPr>
        <p:spPr>
          <a:xfrm>
            <a:off x="731520" y="4434840"/>
            <a:ext cx="3606394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Občinski proračun</a:t>
            </a:r>
            <a:endParaRPr lang="en-US" sz="1040" dirty="0"/>
          </a:p>
        </p:txBody>
      </p:sp>
      <p:sp>
        <p:nvSpPr>
          <p:cNvPr id="26" name="Text 24"/>
          <p:cNvSpPr/>
          <p:nvPr/>
        </p:nvSpPr>
        <p:spPr>
          <a:xfrm>
            <a:off x="4337914" y="4434840"/>
            <a:ext cx="275783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2.686.070 EUR</a:t>
            </a:r>
            <a:endParaRPr lang="en-US" sz="1040" dirty="0"/>
          </a:p>
        </p:txBody>
      </p:sp>
      <p:sp>
        <p:nvSpPr>
          <p:cNvPr id="27" name="Text 25"/>
          <p:cNvSpPr/>
          <p:nvPr/>
        </p:nvSpPr>
        <p:spPr>
          <a:xfrm>
            <a:off x="7095744" y="4434840"/>
            <a:ext cx="1909267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40,17 %</a:t>
            </a:r>
            <a:endParaRPr lang="en-US" sz="1040" dirty="0"/>
          </a:p>
        </p:txBody>
      </p:sp>
      <p:sp>
        <p:nvSpPr>
          <p:cNvPr id="28" name="Text 26"/>
          <p:cNvSpPr/>
          <p:nvPr/>
        </p:nvSpPr>
        <p:spPr>
          <a:xfrm>
            <a:off x="9005011" y="4434840"/>
            <a:ext cx="2333549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7.778.686 EUR</a:t>
            </a:r>
            <a:endParaRPr lang="en-US" sz="1040" dirty="0"/>
          </a:p>
        </p:txBody>
      </p:sp>
      <p:sp>
        <p:nvSpPr>
          <p:cNvPr id="29" name="Text 27"/>
          <p:cNvSpPr/>
          <p:nvPr/>
        </p:nvSpPr>
        <p:spPr>
          <a:xfrm>
            <a:off x="731520" y="4892040"/>
            <a:ext cx="3606394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l">
              <a:buNone/>
            </a:pPr>
            <a:r>
              <a:rPr lang="en-US" sz="1040" b="1" dirty="0">
                <a:solidFill>
                  <a:srgbClr val="1D1D1F"/>
                </a:solidFill>
              </a:rPr>
              <a:t>Skupaj</a:t>
            </a:r>
            <a:endParaRPr lang="en-US" sz="1040" dirty="0"/>
          </a:p>
        </p:txBody>
      </p:sp>
      <p:sp>
        <p:nvSpPr>
          <p:cNvPr id="30" name="Text 28"/>
          <p:cNvSpPr/>
          <p:nvPr/>
        </p:nvSpPr>
        <p:spPr>
          <a:xfrm>
            <a:off x="4337914" y="4892040"/>
            <a:ext cx="2757830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6.686.070 EUR</a:t>
            </a:r>
            <a:endParaRPr lang="en-US" sz="1040" dirty="0"/>
          </a:p>
        </p:txBody>
      </p:sp>
      <p:sp>
        <p:nvSpPr>
          <p:cNvPr id="31" name="Text 29"/>
          <p:cNvSpPr/>
          <p:nvPr/>
        </p:nvSpPr>
        <p:spPr>
          <a:xfrm>
            <a:off x="7095744" y="4892040"/>
            <a:ext cx="1909267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100 %</a:t>
            </a:r>
            <a:endParaRPr lang="en-US" sz="1040" dirty="0"/>
          </a:p>
        </p:txBody>
      </p:sp>
      <p:sp>
        <p:nvSpPr>
          <p:cNvPr id="32" name="Text 30"/>
          <p:cNvSpPr/>
          <p:nvPr/>
        </p:nvSpPr>
        <p:spPr>
          <a:xfrm>
            <a:off x="9005011" y="4892040"/>
            <a:ext cx="2333549" cy="457200"/>
          </a:xfrm>
          <a:prstGeom prst="rect">
            <a:avLst/>
          </a:prstGeom>
          <a:solidFill>
            <a:srgbClr val="F7FAFB"/>
          </a:solidFill>
          <a:ln w="6350">
            <a:solidFill>
              <a:srgbClr val="DDE3E6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040" dirty="0">
                <a:solidFill>
                  <a:srgbClr val="1D1D1F"/>
                </a:solidFill>
              </a:rPr>
              <a:t>7.778.686 EUR</a:t>
            </a:r>
            <a:endParaRPr lang="en-US" sz="1040" dirty="0"/>
          </a:p>
        </p:txBody>
      </p:sp>
      <p:sp>
        <p:nvSpPr>
          <p:cNvPr id="33" name="Text 31"/>
          <p:cNvSpPr/>
          <p:nvPr/>
        </p:nvSpPr>
        <p:spPr>
          <a:xfrm>
            <a:off x="777240" y="553212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0F2F4F"/>
                </a:solidFill>
              </a:rPr>
              <a:t>Za občinski svet je najpomembnejša razlika: v V1 občina financira približno 40 % tekoče vrednosti projekta, v V2 pa celoten projekt.</a:t>
            </a:r>
            <a:endParaRPr lang="en-US" sz="13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dol_kanalizacija_svetniki[2026060315285155].mdb"/>
  <p:tag name="ARS_RESPONSE_PERSONNUM" val="1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1491</Words>
  <Application>Microsoft Office PowerPoint</Application>
  <PresentationFormat>Širokozaslonsko</PresentationFormat>
  <Paragraphs>296</Paragraphs>
  <Slides>15</Slides>
  <Notes>15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Gradnja kanalizacije v aglomeraciji Zaboršt pri Dolu</dc:title>
  <dc:subject>Predstavitev za občinski svet</dc:subject>
  <dc:creator>OpenAI</dc:creator>
  <cp:lastModifiedBy>Rok Prevc</cp:lastModifiedBy>
  <cp:revision>2</cp:revision>
  <dcterms:created xsi:type="dcterms:W3CDTF">2026-05-31T14:56:15Z</dcterms:created>
  <dcterms:modified xsi:type="dcterms:W3CDTF">2026-06-03T13:28:59Z</dcterms:modified>
</cp:coreProperties>
</file>