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13"/>
  </p:notesMasterIdLst>
  <p:handoutMasterIdLst>
    <p:handoutMasterId r:id="rId14"/>
  </p:handoutMasterIdLst>
  <p:sldIdLst>
    <p:sldId id="814" r:id="rId5"/>
    <p:sldId id="841" r:id="rId6"/>
    <p:sldId id="816" r:id="rId7"/>
    <p:sldId id="850" r:id="rId8"/>
    <p:sldId id="840" r:id="rId9"/>
    <p:sldId id="847" r:id="rId10"/>
    <p:sldId id="846" r:id="rId11"/>
    <p:sldId id="837" r:id="rId12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4DB"/>
    <a:srgbClr val="0C1C32"/>
    <a:srgbClr val="050C15"/>
    <a:srgbClr val="301702"/>
    <a:srgbClr val="336600"/>
    <a:srgbClr val="004459"/>
    <a:srgbClr val="5A5A5A"/>
    <a:srgbClr val="E35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3" autoAdjust="0"/>
    <p:restoredTop sz="93788" autoAdjust="0"/>
  </p:normalViewPr>
  <p:slideViewPr>
    <p:cSldViewPr snapToGrid="0">
      <p:cViewPr varScale="1">
        <p:scale>
          <a:sx n="78" d="100"/>
          <a:sy n="78" d="100"/>
        </p:scale>
        <p:origin x="5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AC8BAC7-C5A1-476B-A42A-3B6C2DEA11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D4BF424-24D0-453E-A71A-CF330F0880A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427CE85-1B8C-4452-9181-6BC16BFDA4C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B902297D-4C58-413A-B300-F7482236A4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EC23F2-B73E-4F7C-A5E1-BE0DB3615B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664D01C0-A10C-443B-A864-6C0DEC2EB9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5859" name="Rectangle 3">
            <a:extLst>
              <a:ext uri="{FF2B5EF4-FFF2-40B4-BE49-F238E27FC236}">
                <a16:creationId xmlns:a16="http://schemas.microsoft.com/office/drawing/2014/main" id="{72F45510-4799-461E-9E43-3D7CA9CFB9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AD03D25-A704-4CC9-BD6E-024F2EFBA2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5861" name="Rectangle 5">
            <a:extLst>
              <a:ext uri="{FF2B5EF4-FFF2-40B4-BE49-F238E27FC236}">
                <a16:creationId xmlns:a16="http://schemas.microsoft.com/office/drawing/2014/main" id="{8ABBC7BB-470D-4DA3-A57B-A72B684B3F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505862" name="Rectangle 6">
            <a:extLst>
              <a:ext uri="{FF2B5EF4-FFF2-40B4-BE49-F238E27FC236}">
                <a16:creationId xmlns:a16="http://schemas.microsoft.com/office/drawing/2014/main" id="{97C00844-C597-405D-AB55-191107BE75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05863" name="Rectangle 7">
            <a:extLst>
              <a:ext uri="{FF2B5EF4-FFF2-40B4-BE49-F238E27FC236}">
                <a16:creationId xmlns:a16="http://schemas.microsoft.com/office/drawing/2014/main" id="{C8057C05-095D-4941-9655-98E90A99E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CE521-1006-4F6E-8313-E8B7500FC0B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E54B91C-88BC-45C7-AB90-9AC3D3513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DE8BC43-A17F-4702-8DC7-BAAA66E39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>
              <a:latin typeface="Tahom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682132C-2504-4D4F-A440-816DB9D0C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B0D6F1-877C-4151-9718-A94844800C8F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4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EBB5F1-8BA1-4EB4-A15F-88D30052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071A-E243-4B4D-8AE9-8993CA52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ahoma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6B6248-B883-4DB8-9B04-3CB76D5D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D233D2-1B64-46C7-82E9-1AAE2AD4ED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14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ocus_tekstura_RGB.jpg">
            <a:extLst>
              <a:ext uri="{FF2B5EF4-FFF2-40B4-BE49-F238E27FC236}">
                <a16:creationId xmlns:a16="http://schemas.microsoft.com/office/drawing/2014/main" id="{8EC25534-2E62-4A0A-BA12-C49567EA9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/>
          <a:stretch>
            <a:fillRect/>
          </a:stretch>
        </p:blipFill>
        <p:spPr bwMode="auto">
          <a:xfrm>
            <a:off x="0" y="0"/>
            <a:ext cx="9144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7B8CBE-9F78-48BF-8368-126755DDD2BD}"/>
              </a:ext>
            </a:extLst>
          </p:cNvPr>
          <p:cNvSpPr txBox="1">
            <a:spLocks noChangeArrowheads="1"/>
          </p:cNvSpPr>
          <p:nvPr/>
        </p:nvSpPr>
        <p:spPr>
          <a:xfrm>
            <a:off x="1574800" y="3414713"/>
            <a:ext cx="6586538" cy="26003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sl-SI" sz="1500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sl-SI" sz="3200" dirty="0">
                <a:solidFill>
                  <a:srgbClr val="7BA4DB"/>
                </a:solidFill>
                <a:latin typeface="+mj-lt"/>
                <a:ea typeface="+mj-ea"/>
                <a:cs typeface="+mj-cs"/>
              </a:rPr>
              <a:t>TEHNIČNA POSODOBITEV OPN OBČINE DOL PRI LJUBLJANI</a:t>
            </a:r>
            <a:endParaRPr lang="en-US" sz="3200" dirty="0">
              <a:solidFill>
                <a:srgbClr val="7BA4DB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sl-SI" dirty="0">
              <a:solidFill>
                <a:srgbClr val="7BA4DB"/>
              </a:solidFill>
              <a:latin typeface="+mj-lt"/>
            </a:endParaRPr>
          </a:p>
          <a:p>
            <a:pPr eaLnBrk="1" hangingPunct="1">
              <a:defRPr/>
            </a:pPr>
            <a:endParaRPr lang="sl-SI" sz="1400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sl-SI" sz="1400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sl-SI" sz="1200" dirty="0">
                <a:latin typeface="+mj-lt"/>
                <a:ea typeface="+mj-ea"/>
                <a:cs typeface="+mj-cs"/>
              </a:rPr>
              <a:t>Metka Jug, </a:t>
            </a:r>
            <a:r>
              <a:rPr lang="sl-SI" sz="1000" dirty="0">
                <a:latin typeface="+mj-lt"/>
                <a:ea typeface="+mj-ea"/>
                <a:cs typeface="+mj-cs"/>
              </a:rPr>
              <a:t>univ. dipl. inž. kraj. arh., ZAPS 1668 KA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>
                <a:solidFill>
                  <a:srgbClr val="000000"/>
                </a:solidFill>
                <a:latin typeface="+mj-lt"/>
                <a:cs typeface="Times New Roman"/>
              </a:rPr>
              <a:t>april</a:t>
            </a:r>
            <a:r>
              <a:rPr lang="en-US" sz="10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sl-SI" sz="1000" dirty="0">
                <a:solidFill>
                  <a:srgbClr val="000000"/>
                </a:solidFill>
                <a:latin typeface="+mj-lt"/>
                <a:cs typeface="Times New Roman"/>
              </a:rPr>
              <a:t>2025</a:t>
            </a:r>
            <a:endParaRPr lang="sl-SI" dirty="0">
              <a:solidFill>
                <a:prstClr val="black"/>
              </a:solidFill>
              <a:latin typeface="+mj-lt"/>
            </a:endParaRPr>
          </a:p>
          <a:p>
            <a:pPr eaLnBrk="1" hangingPunct="1">
              <a:defRPr/>
            </a:pPr>
            <a:endParaRPr lang="sl-SI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4100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BC2F9DC3-8C0E-4426-8EBB-2370D8F2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5" r="8560" b="16547"/>
          <a:stretch>
            <a:fillRect/>
          </a:stretch>
        </p:blipFill>
        <p:spPr bwMode="auto">
          <a:xfrm>
            <a:off x="812800" y="1790700"/>
            <a:ext cx="1768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4">
            <a:extLst>
              <a:ext uri="{FF2B5EF4-FFF2-40B4-BE49-F238E27FC236}">
                <a16:creationId xmlns:a16="http://schemas.microsoft.com/office/drawing/2014/main" id="{B1A8A34C-C52B-4BC3-8C34-EC478D10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212725"/>
            <a:ext cx="5822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l-SI" altLang="sl-SI" sz="9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LOCUS prostorske informacijske rešitve d.o.o.</a:t>
            </a:r>
          </a:p>
          <a:p>
            <a:pPr eaLnBrk="1" hangingPunct="1">
              <a:lnSpc>
                <a:spcPct val="150000"/>
              </a:lnSpc>
            </a:pPr>
            <a:r>
              <a:rPr lang="sl-SI" altLang="sl-SI" sz="9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Prvomajska 118d</a:t>
            </a:r>
            <a:r>
              <a:rPr lang="sl-SI" altLang="sl-SI" sz="900" b="1">
                <a:solidFill>
                  <a:srgbClr val="7BA4DB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altLang="sl-SI" sz="9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5250 Solkan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5"/>
    </mc:Choice>
    <mc:Fallback xmlns="">
      <p:transition spd="slow" advTm="213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1C2E0CF9-E341-4DAA-9577-7DBF420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9875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A3AA37-D348-48D1-9C8A-B4C3C45F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2913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DOL PRI LJUBLJANI</a:t>
            </a: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5BDD729-EE4A-4109-A641-42C8A047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139825"/>
            <a:ext cx="7732712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ZAKONSKA PODLAGA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Tehnično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posodobitev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ureja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Zakon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o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urejanju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prostora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(ZUreP-3) (141. in 142.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člen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Izvajanje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v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rednih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SD OPN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ali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s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samostojnim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postopkom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Tehnično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posodobitev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latin typeface="+mn-lt"/>
              </a:rPr>
              <a:t>izdelata pooblaščeni prostorski načrtovalec in pooblaščeni inženir s področja geodezije, potrdi jo tudi občinski urbanist.</a:t>
            </a:r>
            <a:endParaRPr lang="en-US" sz="1600" b="1" dirty="0">
              <a:latin typeface="+mn-lt"/>
            </a:endParaRP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dirty="0">
                <a:latin typeface="+mn-lt"/>
              </a:rPr>
              <a:t>S tehnično posodobitvijo se </a:t>
            </a:r>
            <a:r>
              <a:rPr lang="sl-SI" sz="1600" b="1" dirty="0">
                <a:latin typeface="+mn-lt"/>
              </a:rPr>
              <a:t>zagotavlja ažurnost grafičnega dela prostorskega izvedbenega akta</a:t>
            </a:r>
            <a:r>
              <a:rPr lang="sl-SI" sz="1600" dirty="0">
                <a:latin typeface="+mn-lt"/>
              </a:rPr>
              <a:t>, razen lokacijske preveritve, s katastrom nepremičnin.</a:t>
            </a:r>
            <a:endParaRPr lang="en-US" sz="1600" dirty="0">
              <a:latin typeface="+mn-lt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4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886642"/>
      </p:ext>
    </p:extLst>
  </p:cSld>
  <p:clrMapOvr>
    <a:masterClrMapping/>
  </p:clrMapOvr>
  <p:transition spd="slow" advTm="620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1C2E0CF9-E341-4DAA-9577-7DBF420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9875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A3AA37-D348-48D1-9C8A-B4C3C45F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2913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DOL PRI LJUBLJANI</a:t>
            </a: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40000"/>
              </a:lnSpc>
            </a:pPr>
            <a:endParaRPr lang="sl-SI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5BDD729-EE4A-4109-A641-42C8A047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46" y="1140132"/>
            <a:ext cx="77327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2600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NAMEN TEHNIČNE POSODOBITVE</a:t>
            </a:r>
            <a:endParaRPr lang="en-US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7BA4DB"/>
              </a:buClr>
              <a:buFont typeface="Wingdings" panose="05000000000000000000" pitchFamily="2" charset="2"/>
              <a:buChar char="§"/>
            </a:pPr>
            <a:r>
              <a:rPr lang="sl-SI" sz="1600" dirty="0">
                <a:effectLst/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Lokacijska izboljšava zemljiškega katastra (GURS od 2019 do 2022) - izboljšana 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je p</a:t>
            </a:r>
            <a:r>
              <a:rPr lang="sl-SI" sz="1600" dirty="0">
                <a:effectLst/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oložajno natančnost, ZKP preoblikovan v ZKN. </a:t>
            </a:r>
            <a:endParaRPr lang="en-US" sz="1600" dirty="0">
              <a:effectLst/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7BA4DB"/>
              </a:buClr>
              <a:buFont typeface="Wingdings" panose="05000000000000000000" pitchFamily="2" charset="2"/>
              <a:buChar char="§"/>
            </a:pP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Namenska raba prostora je v veljavnem OPN pripravljena in usklajena s takrat veljavnim ZKP. Potrebna uskladitev z ZKN.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7BA4DB"/>
              </a:buClr>
              <a:buFont typeface="Wingdings" panose="05000000000000000000" pitchFamily="2" charset="2"/>
              <a:buChar char="§"/>
            </a:pP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Redni geodetski postopki – ureditve mej, parcelacije, nove izmere, …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Clr>
                <a:srgbClr val="7BA4DB"/>
              </a:buClr>
              <a:buFont typeface="Wingdings" panose="05000000000000000000" pitchFamily="2" charset="2"/>
              <a:buChar char="§"/>
            </a:pP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Boljše in zanesljivejše lokacijske informacije, lažje pridobivanje gradbenih do</a:t>
            </a:r>
            <a:r>
              <a:rPr lang="en-US" sz="1600" dirty="0" err="1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vo</a:t>
            </a:r>
            <a:r>
              <a:rPr lang="sl-SI" sz="1600" dirty="0" err="1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ljenj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4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400" dirty="0">
              <a:latin typeface="Calibri"/>
            </a:endParaRPr>
          </a:p>
        </p:txBody>
      </p:sp>
    </p:spTree>
  </p:cSld>
  <p:clrMapOvr>
    <a:masterClrMapping/>
  </p:clrMapOvr>
  <p:transition spd="slow" advTm="620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871BD072-3BC7-9700-2DA6-AF7FD4EC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" y="49236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27EECB1A-D2D5-6B2B-A8EE-710C23A9D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671" y="222274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DOL PRI LJUBLJANI</a:t>
            </a: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 descr="Slika, ki vsebuje besede zemljevid&#10;&#10;Vsebina, ustvarjena z umetno inteligenco, morda ni pravilna.">
            <a:extLst>
              <a:ext uri="{FF2B5EF4-FFF2-40B4-BE49-F238E27FC236}">
                <a16:creationId xmlns:a16="http://schemas.microsoft.com/office/drawing/2014/main" id="{67D9712E-0DFB-CA30-9A59-4DF954D2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b="13119"/>
          <a:stretch/>
        </p:blipFill>
        <p:spPr>
          <a:xfrm>
            <a:off x="242133" y="1170039"/>
            <a:ext cx="3395801" cy="2556387"/>
          </a:xfrm>
          <a:prstGeom prst="rect">
            <a:avLst/>
          </a:prstGeom>
        </p:spPr>
      </p:pic>
      <p:pic>
        <p:nvPicPr>
          <p:cNvPr id="9" name="Slika 8" descr="Slika, ki vsebuje besede zemljevid, besedilo&#10;&#10;Vsebina, ustvarjena z umetno inteligenco, morda ni pravilna.">
            <a:extLst>
              <a:ext uri="{FF2B5EF4-FFF2-40B4-BE49-F238E27FC236}">
                <a16:creationId xmlns:a16="http://schemas.microsoft.com/office/drawing/2014/main" id="{72A61E55-5855-0890-7CA7-A435C6E0A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" b="13871"/>
          <a:stretch/>
        </p:blipFill>
        <p:spPr>
          <a:xfrm>
            <a:off x="3933064" y="1170038"/>
            <a:ext cx="3447429" cy="2556388"/>
          </a:xfrm>
          <a:prstGeom prst="rect">
            <a:avLst/>
          </a:prstGeom>
        </p:spPr>
      </p:pic>
      <p:pic>
        <p:nvPicPr>
          <p:cNvPr id="12" name="Slika 11" descr="Slika, ki vsebuje besede zemljevid&#10;&#10;Vsebina, ustvarjena z umetno inteligenco, morda ni pravilna.">
            <a:extLst>
              <a:ext uri="{FF2B5EF4-FFF2-40B4-BE49-F238E27FC236}">
                <a16:creationId xmlns:a16="http://schemas.microsoft.com/office/drawing/2014/main" id="{31E111A4-84AF-34DE-651C-C556049DF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13119"/>
          <a:stretch/>
        </p:blipFill>
        <p:spPr>
          <a:xfrm>
            <a:off x="242133" y="4166191"/>
            <a:ext cx="3454012" cy="2496560"/>
          </a:xfrm>
          <a:prstGeom prst="rect">
            <a:avLst/>
          </a:prstGeom>
        </p:spPr>
      </p:pic>
      <p:pic>
        <p:nvPicPr>
          <p:cNvPr id="14" name="Slika 13" descr="Slika, ki vsebuje besede zemljevid&#10;&#10;Vsebina, ustvarjena z umetno inteligenco, morda ni pravilna.">
            <a:extLst>
              <a:ext uri="{FF2B5EF4-FFF2-40B4-BE49-F238E27FC236}">
                <a16:creationId xmlns:a16="http://schemas.microsoft.com/office/drawing/2014/main" id="{88BD6861-27CB-BFF6-B6C9-A6F9323D5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 b="13871"/>
          <a:stretch/>
        </p:blipFill>
        <p:spPr>
          <a:xfrm>
            <a:off x="3933064" y="4166190"/>
            <a:ext cx="3397012" cy="2488455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F9026D6-4D3D-A0F5-14E2-60B98355EB14}"/>
              </a:ext>
            </a:extLst>
          </p:cNvPr>
          <p:cNvSpPr txBox="1"/>
          <p:nvPr/>
        </p:nvSpPr>
        <p:spPr>
          <a:xfrm>
            <a:off x="242133" y="800706"/>
            <a:ext cx="18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Izvorni ZKP, ZKN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877BD26-DC03-0086-53EA-D0167D60CB88}"/>
              </a:ext>
            </a:extLst>
          </p:cNvPr>
          <p:cNvSpPr txBox="1"/>
          <p:nvPr/>
        </p:nvSpPr>
        <p:spPr>
          <a:xfrm>
            <a:off x="3933064" y="800706"/>
            <a:ext cx="26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Izvorna NRP, izvorni ZKP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1CA3243-240A-C745-62C2-0FE29E13B8D6}"/>
              </a:ext>
            </a:extLst>
          </p:cNvPr>
          <p:cNvSpPr txBox="1"/>
          <p:nvPr/>
        </p:nvSpPr>
        <p:spPr>
          <a:xfrm>
            <a:off x="184210" y="3796858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Izvorna NRP, ZKN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98456A14-5B5A-DCB4-9F26-2902D6C42336}"/>
              </a:ext>
            </a:extLst>
          </p:cNvPr>
          <p:cNvSpPr txBox="1"/>
          <p:nvPr/>
        </p:nvSpPr>
        <p:spPr>
          <a:xfrm>
            <a:off x="3849490" y="3798579"/>
            <a:ext cx="353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Tehnično posodobljena NRP, ZKN</a:t>
            </a:r>
          </a:p>
        </p:txBody>
      </p:sp>
    </p:spTree>
    <p:extLst>
      <p:ext uri="{BB962C8B-B14F-4D97-AF65-F5344CB8AC3E}">
        <p14:creationId xmlns:p14="http://schemas.microsoft.com/office/powerpoint/2010/main" val="63314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1C2E0CF9-E341-4DAA-9577-7DBF420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9875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A3AA37-D348-48D1-9C8A-B4C3C45F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2913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</a:t>
            </a:r>
            <a:r>
              <a:rPr lang="en-US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DOL PRI LJUBLJANI</a:t>
            </a: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4CCD93-1CD6-8B51-2E0E-51201F51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140132"/>
            <a:ext cx="77327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600" cap="al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IZVEDBA </a:t>
            </a:r>
            <a:r>
              <a:rPr lang="pl-PL" sz="2600" cap="al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tehnične posodobitve</a:t>
            </a:r>
            <a:r>
              <a:rPr lang="en-US" sz="2600" cap="al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 OPN OBČINE DOL PRI LJUBLJANI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Metodologija za izvedbo postopka tehnične posodobitve</a:t>
            </a:r>
            <a:r>
              <a:rPr lang="en-US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 (TP)</a:t>
            </a:r>
            <a:endParaRPr lang="sl-SI" dirty="0">
              <a:solidFill>
                <a:prstClr val="black"/>
              </a:solidFill>
              <a:latin typeface="Calibri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Metodologija za izvedbo postopka tehnične posodobitve grafičnega prikaza namenske rabe prostora, MOP, dopolnjena verzija, 30. 11. 2023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načela in usmeritve za izvedbo TP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postopek izvedbe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).</a:t>
            </a:r>
            <a:endParaRPr lang="sl-SI" sz="1600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Priročnik za izvedbo postopka tehnične posodobitve grafičnega prikaza namenske rabe prostora s praktičnimi primeri uporabe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primeri uporabe načel in usmeritev za izve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bo TP iz Metodologije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).</a:t>
            </a:r>
            <a:endParaRPr lang="sl-SI" sz="1600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12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Vzorčni primer Elaborata tehnične posodobitve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obvezne vsebine elaborate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sl-SI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obrazložitve sivih območij</a:t>
            </a:r>
            <a:r>
              <a:rPr lang="en-US" sz="1600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sl-SI" sz="1600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600" cap="all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ea typeface="PMingLiU" panose="02020500000000000000" pitchFamily="18" charset="-120"/>
                <a:cs typeface="Times New Roman" panose="02020603050405020304" pitchFamily="18" charset="0"/>
              </a:rPr>
              <a:t>TEHNIČNA POSODOBITEV OPN SE IZVAJA SAMO NA OBMOČJIH RAZLIK MED IZVORNIM ZKP IN ZKN, NA KATEREGA SE DELA TEHNIČNA POSODOBITEV.</a:t>
            </a:r>
          </a:p>
          <a:p>
            <a:pPr lvl="0" algn="just">
              <a:spcAft>
                <a:spcPts val="600"/>
              </a:spcAft>
              <a:buClr>
                <a:srgbClr val="7BA4DB"/>
              </a:buClr>
            </a:pPr>
            <a:endParaRPr lang="en-US" sz="1400" dirty="0"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BA4DB"/>
              </a:buClr>
              <a:buFont typeface="Wingdings" panose="05000000000000000000" pitchFamily="2" charset="2"/>
              <a:buChar char=""/>
            </a:pPr>
            <a:endParaRPr lang="sl-SI" sz="1400" dirty="0">
              <a:effectLst/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endParaRPr lang="sl-SI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293949"/>
      </p:ext>
    </p:extLst>
  </p:cSld>
  <p:clrMapOvr>
    <a:masterClrMapping/>
  </p:clrMapOvr>
  <p:transition spd="slow" advTm="6201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1C2E0CF9-E341-4DAA-9577-7DBF420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9875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A3AA37-D348-48D1-9C8A-B4C3C45F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2913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DOL PRI LJUBLJANI</a:t>
            </a: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4CCD93-1CD6-8B51-2E0E-51201F51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97" y="1120775"/>
            <a:ext cx="77327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  <a:tabLst>
                <a:tab pos="228600" algn="l"/>
                <a:tab pos="449580" algn="l"/>
              </a:tabLst>
            </a:pPr>
            <a:r>
              <a:rPr lang="sl-SI" sz="2600" cap="al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POSTOPEK TEHNIČNE POSODOBITVE</a:t>
            </a:r>
            <a:r>
              <a:rPr lang="en-US" sz="2600" cap="al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 OPN DOL PRI LJUBLJANI</a:t>
            </a:r>
            <a:endParaRPr lang="sl-SI" sz="2600" cap="all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Sklep o začetku postopka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sl-SI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spreje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</a:t>
            </a:r>
            <a:r>
              <a:rPr lang="sl-SI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župan občine Dol pri Ljubljani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sl-SI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12. 6. 2024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sl-SI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Uradni listu RS, št. 18/25</a:t>
            </a:r>
            <a:endParaRPr lang="en-US" sz="16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Osnutek tehnično posodobljenega OPN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priprava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osnutka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novega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grafičnega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dela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izvedbenega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dela OPN,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objava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v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državnem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Prostorskem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informacijskem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sistemu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(PIS).</a:t>
            </a: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J</a:t>
            </a:r>
            <a:r>
              <a:rPr lang="sl-SI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avna</a:t>
            </a:r>
            <a:r>
              <a:rPr lang="sl-SI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razgrnitev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l-SI" sz="16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 od 20. 3. 2025 do 4. 4. 2025, ena pripomba</a:t>
            </a:r>
            <a:endParaRPr lang="en-US" sz="16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sl-SI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Predlog tehnično posodobljenega OPN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sl-SI" sz="1600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ts val="1800"/>
              </a:spcBef>
              <a:buClr>
                <a:srgbClr val="7BA4DB"/>
              </a:buClr>
              <a:buSzPct val="10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Sprejem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na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občinskem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svetu</a:t>
            </a:r>
            <a:r>
              <a:rPr lang="sl-SI" sz="16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400"/>
              </a:spcBef>
              <a:spcAft>
                <a:spcPts val="1200"/>
              </a:spcAft>
              <a:tabLst>
                <a:tab pos="228600" algn="l"/>
                <a:tab pos="449580" algn="l"/>
              </a:tabLst>
            </a:pPr>
            <a:endParaRPr lang="sl-SI" sz="2600" cap="all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95427"/>
      </p:ext>
    </p:extLst>
  </p:cSld>
  <p:clrMapOvr>
    <a:masterClrMapping/>
  </p:clrMapOvr>
  <p:transition spd="slow" advTm="6201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1C2E0CF9-E341-4DAA-9577-7DBF420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9875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9A3AA37-D348-48D1-9C8A-B4C3C45F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2913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</a:t>
            </a:r>
            <a:r>
              <a:rPr lang="en-US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DOL PRI LJUBLJANI</a:t>
            </a: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64CCD93-1CD6-8B51-2E0E-51201F51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97" y="1120776"/>
            <a:ext cx="7732712" cy="145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  <a:tabLst>
                <a:tab pos="228600" algn="l"/>
                <a:tab pos="449580" algn="l"/>
              </a:tabLst>
            </a:pPr>
            <a:r>
              <a:rPr lang="en-US" sz="2600" cap="all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BILANCE SPREMEMB NRP PO TEHNIČNI POSODOBITVI</a:t>
            </a:r>
          </a:p>
        </p:txBody>
      </p:sp>
      <p:pic>
        <p:nvPicPr>
          <p:cNvPr id="8" name="Slika 7" descr="Slika, ki vsebuje besede besedilo, posnetek zaslona, pisava, številka&#10;&#10;Vsebina, ustvarjena z umetno inteligenco, morda ni pravilna.">
            <a:extLst>
              <a:ext uri="{FF2B5EF4-FFF2-40B4-BE49-F238E27FC236}">
                <a16:creationId xmlns:a16="http://schemas.microsoft.com/office/drawing/2014/main" id="{982E02D7-C496-A8DF-1188-9C76ABA3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3" y="2571750"/>
            <a:ext cx="7391403" cy="17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05769"/>
      </p:ext>
    </p:extLst>
  </p:cSld>
  <p:clrMapOvr>
    <a:masterClrMapping/>
  </p:clrMapOvr>
  <p:transition spd="slow" advTm="6201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Lena\My Documents\Locus word\Locus_znak in logotip_RGB.jpg">
            <a:extLst>
              <a:ext uri="{FF2B5EF4-FFF2-40B4-BE49-F238E27FC236}">
                <a16:creationId xmlns:a16="http://schemas.microsoft.com/office/drawing/2014/main" id="{1535590E-915A-4919-86AB-9634FE20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9875"/>
            <a:ext cx="1458912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6FF571E-1C35-4788-B994-8915F84F0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1130300"/>
            <a:ext cx="77946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2600" dirty="0">
              <a:solidFill>
                <a:srgbClr val="7BA4DB"/>
              </a:solidFill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2600" dirty="0">
                <a:solidFill>
                  <a:srgbClr val="7BA4DB"/>
                </a:solidFill>
                <a:latin typeface="Calibri" pitchFamily="34" charset="0"/>
                <a:cs typeface="Arial" pitchFamily="34" charset="0"/>
              </a:rPr>
              <a:t>HVALA ZA POZORNOST!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00000"/>
              <a:tabLst>
                <a:tab pos="182563" algn="l"/>
              </a:tabLst>
              <a:defRPr/>
            </a:pPr>
            <a:endParaRPr lang="sl-SI" sz="1400" dirty="0">
              <a:latin typeface="Calibri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00000"/>
              <a:tabLst>
                <a:tab pos="182563" algn="l"/>
              </a:tabLst>
              <a:defRPr/>
            </a:pPr>
            <a:endParaRPr lang="sl-SI" sz="1400" dirty="0">
              <a:latin typeface="Calibri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00000"/>
              <a:tabLst>
                <a:tab pos="182563" algn="l"/>
              </a:tabLst>
              <a:defRPr/>
            </a:pPr>
            <a:endParaRPr lang="sl-SI" sz="1400" dirty="0">
              <a:latin typeface="Calibri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endParaRPr lang="sl-SI" sz="1400" dirty="0">
              <a:latin typeface="Calibri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endParaRPr lang="sl-SI" sz="1400" dirty="0">
              <a:latin typeface="Calibri"/>
            </a:endParaRPr>
          </a:p>
          <a:p>
            <a:pPr marL="639763" lvl="1" indent="-182563" eaLnBrk="1" hangingPunct="1">
              <a:lnSpc>
                <a:spcPct val="9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tabLst>
                <a:tab pos="182563" algn="l"/>
              </a:tabLst>
              <a:defRPr/>
            </a:pPr>
            <a:endParaRPr lang="sl-SI" sz="1400" dirty="0">
              <a:latin typeface="Calibri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600" dirty="0"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600" dirty="0"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600" dirty="0">
              <a:latin typeface="Calibri" pitchFamily="34" charset="0"/>
              <a:cs typeface="Arial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sl-SI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C14D9B-4091-AA6C-4FD1-2E3DAAD8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275" y="442913"/>
            <a:ext cx="46402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140000"/>
              </a:lnSpc>
            </a:pPr>
            <a:r>
              <a:rPr lang="sl-SI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TEHNIČNA POSODOBITEV OPN OBČINE </a:t>
            </a:r>
            <a:r>
              <a:rPr lang="en-US" altLang="sl-SI" sz="1200" dirty="0">
                <a:solidFill>
                  <a:srgbClr val="A6A6A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DOL PRI LJUBLJANI</a:t>
            </a:r>
          </a:p>
          <a:p>
            <a:pPr algn="r" eaLnBrk="1" hangingPunct="1">
              <a:lnSpc>
                <a:spcPct val="140000"/>
              </a:lnSpc>
            </a:pPr>
            <a:endParaRPr lang="en-US" altLang="sl-SI" sz="1200" dirty="0">
              <a:solidFill>
                <a:srgbClr val="A6A6A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1814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9B7F85BEDC741A6F9CEF0D7FF96F4" ma:contentTypeVersion="3" ma:contentTypeDescription="Create a new document." ma:contentTypeScope="" ma:versionID="0b66c4595ce2f582930afbe937b51634">
  <xsd:schema xmlns:xsd="http://www.w3.org/2001/XMLSchema" xmlns:xs="http://www.w3.org/2001/XMLSchema" xmlns:p="http://schemas.microsoft.com/office/2006/metadata/properties" xmlns:ns2="d31c5f96-d3a1-436d-bd46-087abf85e83d" targetNamespace="http://schemas.microsoft.com/office/2006/metadata/properties" ma:root="true" ma:fieldsID="8e073c39b71561f36db900832218ec03" ns2:_="">
    <xsd:import namespace="d31c5f96-d3a1-436d-bd46-087abf85e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c5f96-d3a1-436d-bd46-087abf85e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0C9C38-E8E4-4384-ADD9-1621E1A15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B7128-4DE5-49AC-BE91-4D6AE438C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c5f96-d3a1-436d-bd46-087abf85e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A156E0-C28A-43C3-BE10-CD2C283E5B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25702</TotalTime>
  <Words>458</Words>
  <Application>Microsoft Office PowerPoint</Application>
  <PresentationFormat>Diaprojekcija na zaslonu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LOCUS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AKTI</dc:title>
  <dc:creator>Manca Jug</dc:creator>
  <cp:lastModifiedBy>Metka Jug</cp:lastModifiedBy>
  <cp:revision>1311</cp:revision>
  <cp:lastPrinted>2013-06-21T05:42:39Z</cp:lastPrinted>
  <dcterms:created xsi:type="dcterms:W3CDTF">2002-09-29T11:51:14Z</dcterms:created>
  <dcterms:modified xsi:type="dcterms:W3CDTF">2025-04-22T11:53:40Z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0x0101004829B7F85BEDC741A6F9CEF0D7FF96F4</vt:lpwstr>
  </property>
</Properties>
</file>