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Magajna" userId="1d51945fe2943551" providerId="LiveId" clId="{506E3132-57CB-4D08-845A-172D932321D8}"/>
    <pc:docChg chg="custSel addSld modSld">
      <pc:chgData name="Martina Magajna" userId="1d51945fe2943551" providerId="LiveId" clId="{506E3132-57CB-4D08-845A-172D932321D8}" dt="2024-06-12T14:17:38.037" v="5" actId="26606"/>
      <pc:docMkLst>
        <pc:docMk/>
      </pc:docMkLst>
      <pc:sldChg chg="addSp delSp modSp new mod setBg">
        <pc:chgData name="Martina Magajna" userId="1d51945fe2943551" providerId="LiveId" clId="{506E3132-57CB-4D08-845A-172D932321D8}" dt="2024-06-12T14:17:38.037" v="5" actId="26606"/>
        <pc:sldMkLst>
          <pc:docMk/>
          <pc:sldMk cId="1083324294" sldId="262"/>
        </pc:sldMkLst>
        <pc:spChg chg="del">
          <ac:chgData name="Martina Magajna" userId="1d51945fe2943551" providerId="LiveId" clId="{506E3132-57CB-4D08-845A-172D932321D8}" dt="2024-06-12T14:17:27.586" v="1" actId="478"/>
          <ac:spMkLst>
            <pc:docMk/>
            <pc:sldMk cId="1083324294" sldId="262"/>
            <ac:spMk id="2" creationId="{2CA8073D-59F6-CE3C-569D-229D568A5B8B}"/>
          </ac:spMkLst>
        </pc:spChg>
        <pc:spChg chg="del">
          <ac:chgData name="Martina Magajna" userId="1d51945fe2943551" providerId="LiveId" clId="{506E3132-57CB-4D08-845A-172D932321D8}" dt="2024-06-12T14:17:28.954" v="2" actId="478"/>
          <ac:spMkLst>
            <pc:docMk/>
            <pc:sldMk cId="1083324294" sldId="262"/>
            <ac:spMk id="3" creationId="{8605C174-19D8-BA50-A6A1-40E1E821C76E}"/>
          </ac:spMkLst>
        </pc:spChg>
        <pc:spChg chg="add">
          <ac:chgData name="Martina Magajna" userId="1d51945fe2943551" providerId="LiveId" clId="{506E3132-57CB-4D08-845A-172D932321D8}" dt="2024-06-12T14:17:38.037" v="5" actId="26606"/>
          <ac:spMkLst>
            <pc:docMk/>
            <pc:sldMk cId="1083324294" sldId="262"/>
            <ac:spMk id="38" creationId="{9FFA7C60-EEB5-45DC-B964-20A76F776EF5}"/>
          </ac:spMkLst>
        </pc:spChg>
        <pc:spChg chg="add">
          <ac:chgData name="Martina Magajna" userId="1d51945fe2943551" providerId="LiveId" clId="{506E3132-57CB-4D08-845A-172D932321D8}" dt="2024-06-12T14:17:38.037" v="5" actId="26606"/>
          <ac:spMkLst>
            <pc:docMk/>
            <pc:sldMk cId="1083324294" sldId="262"/>
            <ac:spMk id="40" creationId="{7D84F46B-82DB-461C-88AC-F6C66B593E2C}"/>
          </ac:spMkLst>
        </pc:spChg>
        <pc:spChg chg="add">
          <ac:chgData name="Martina Magajna" userId="1d51945fe2943551" providerId="LiveId" clId="{506E3132-57CB-4D08-845A-172D932321D8}" dt="2024-06-12T14:17:38.037" v="5" actId="26606"/>
          <ac:spMkLst>
            <pc:docMk/>
            <pc:sldMk cId="1083324294" sldId="262"/>
            <ac:spMk id="42" creationId="{EBB724F1-DC90-45FC-9E90-E1A33393D2EE}"/>
          </ac:spMkLst>
        </pc:spChg>
        <pc:spChg chg="add">
          <ac:chgData name="Martina Magajna" userId="1d51945fe2943551" providerId="LiveId" clId="{506E3132-57CB-4D08-845A-172D932321D8}" dt="2024-06-12T14:17:38.037" v="5" actId="26606"/>
          <ac:spMkLst>
            <pc:docMk/>
            <pc:sldMk cId="1083324294" sldId="262"/>
            <ac:spMk id="44" creationId="{8628DE88-9989-4D6E-84A4-51A8EBD456E9}"/>
          </ac:spMkLst>
        </pc:spChg>
        <pc:grpChg chg="add">
          <ac:chgData name="Martina Magajna" userId="1d51945fe2943551" providerId="LiveId" clId="{506E3132-57CB-4D08-845A-172D932321D8}" dt="2024-06-12T14:17:38.037" v="5" actId="26606"/>
          <ac:grpSpMkLst>
            <pc:docMk/>
            <pc:sldMk cId="1083324294" sldId="262"/>
            <ac:grpSpMk id="10" creationId="{58DF5B7A-7785-49C6-B4EB-252FF28C2132}"/>
          </ac:grpSpMkLst>
        </pc:grpChg>
        <pc:grpChg chg="add">
          <ac:chgData name="Martina Magajna" userId="1d51945fe2943551" providerId="LiveId" clId="{506E3132-57CB-4D08-845A-172D932321D8}" dt="2024-06-12T14:17:38.037" v="5" actId="26606"/>
          <ac:grpSpMkLst>
            <pc:docMk/>
            <pc:sldMk cId="1083324294" sldId="262"/>
            <ac:grpSpMk id="24" creationId="{9F9B151E-1B34-4FA6-A53D-B92F787D9EAD}"/>
          </ac:grpSpMkLst>
        </pc:grpChg>
        <pc:picChg chg="add mod">
          <ac:chgData name="Martina Magajna" userId="1d51945fe2943551" providerId="LiveId" clId="{506E3132-57CB-4D08-845A-172D932321D8}" dt="2024-06-12T14:17:38.037" v="5" actId="26606"/>
          <ac:picMkLst>
            <pc:docMk/>
            <pc:sldMk cId="1083324294" sldId="262"/>
            <ac:picMk id="5" creationId="{82A89AA7-CD91-781E-EFAF-F0A8AB33D7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0B8D7-35D4-010A-5052-6313127E1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792" y="3284621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/>
              <a:t>DOKUMENT IDENTIFIKACIJE INVESTICIJSKEGA PROJEKTA: </a:t>
            </a:r>
            <a:r>
              <a:rPr lang="sl-SI" b="1" dirty="0"/>
              <a:t>GRADNJA KANALIZACIJE V AGLOMERACIJI ZABORŠT PRI DOLU</a:t>
            </a:r>
          </a:p>
        </p:txBody>
      </p:sp>
      <p:pic>
        <p:nvPicPr>
          <p:cNvPr id="5" name="Slika 4" descr="Občina Dol pri Ljubljani">
            <a:extLst>
              <a:ext uri="{FF2B5EF4-FFF2-40B4-BE49-F238E27FC236}">
                <a16:creationId xmlns:a16="http://schemas.microsoft.com/office/drawing/2014/main" id="{8B296C7A-A52C-21E1-D3B3-B5B4468B1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09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0896CA2-AEEE-695A-BE14-BD1D97A63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865858"/>
            <a:ext cx="8915399" cy="112628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Doseganje standardov komunalne opreme območja</a:t>
            </a:r>
          </a:p>
          <a:p>
            <a:pPr marL="285750" indent="-285750">
              <a:buFontTx/>
              <a:buChar char="-"/>
            </a:pPr>
            <a:r>
              <a:rPr lang="sl-SI" dirty="0"/>
              <a:t>Aglomeracija </a:t>
            </a:r>
            <a:r>
              <a:rPr lang="pl-PL" dirty="0"/>
              <a:t>Zaboršt pri Dolu – ID 4162</a:t>
            </a:r>
            <a:r>
              <a:rPr lang="sl-SI" dirty="0"/>
              <a:t> preseže velikostni prag 2.000 PE </a:t>
            </a:r>
            <a:r>
              <a:rPr lang="sl-SI" dirty="0">
                <a:sym typeface="Wingdings" panose="05000000000000000000" pitchFamily="2" charset="2"/>
              </a:rPr>
              <a:t> zakonodajna obveza opremljenosti z roki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4" name="Slika 3" descr="Občina Dol pri Ljubljani">
            <a:extLst>
              <a:ext uri="{FF2B5EF4-FFF2-40B4-BE49-F238E27FC236}">
                <a16:creationId xmlns:a16="http://schemas.microsoft.com/office/drawing/2014/main" id="{E5BD54A6-F983-061A-6433-F7E0D10E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1437331-9B8E-7FBD-2744-05F982C6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379"/>
            <a:ext cx="8915399" cy="2262781"/>
          </a:xfrm>
        </p:spPr>
        <p:txBody>
          <a:bodyPr/>
          <a:lstStyle/>
          <a:p>
            <a:r>
              <a:rPr lang="sl-SI" dirty="0"/>
              <a:t>Zakaj?</a:t>
            </a:r>
          </a:p>
        </p:txBody>
      </p:sp>
    </p:spTree>
    <p:extLst>
      <p:ext uri="{BB962C8B-B14F-4D97-AF65-F5344CB8AC3E}">
        <p14:creationId xmlns:p14="http://schemas.microsoft.com/office/powerpoint/2010/main" val="13350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0896CA2-AEEE-695A-BE14-BD1D97A63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865858"/>
            <a:ext cx="8915399" cy="112628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l-SI" dirty="0"/>
              <a:t>Skupna vrednost celotnega investicijskega projekta v stalnih cenah znaša 6.493.911 Eur z davki oziroma po tekočih cenah 6.862.521 EUR z davki. </a:t>
            </a:r>
          </a:p>
        </p:txBody>
      </p:sp>
      <p:pic>
        <p:nvPicPr>
          <p:cNvPr id="4" name="Slika 3" descr="Občina Dol pri Ljubljani">
            <a:extLst>
              <a:ext uri="{FF2B5EF4-FFF2-40B4-BE49-F238E27FC236}">
                <a16:creationId xmlns:a16="http://schemas.microsoft.com/office/drawing/2014/main" id="{E5BD54A6-F983-061A-6433-F7E0D10E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1437331-9B8E-7FBD-2744-05F982C6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379"/>
            <a:ext cx="8915399" cy="2262781"/>
          </a:xfrm>
        </p:spPr>
        <p:txBody>
          <a:bodyPr/>
          <a:lstStyle/>
          <a:p>
            <a:r>
              <a:rPr lang="sl-SI" dirty="0"/>
              <a:t>Investicijska vrednost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A02FABB-2097-6A20-CC6F-2CFE76CE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997" y="3689941"/>
            <a:ext cx="7944983" cy="26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00896CA2-AEEE-695A-BE14-BD1D97A63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865858"/>
            <a:ext cx="8915399" cy="311143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Za projekt so predvideni sledeči viri financiranja:</a:t>
            </a:r>
          </a:p>
          <a:p>
            <a:pPr marL="285750" indent="-285750">
              <a:buFontTx/>
              <a:buChar char="-"/>
            </a:pPr>
            <a:r>
              <a:rPr lang="sl-SI" dirty="0"/>
              <a:t>EU sredstva iz naslova Dogovora za razvoj regij (Kohezijski sklad in nacionalna udeležba – državni proračun),</a:t>
            </a:r>
          </a:p>
          <a:p>
            <a:pPr marL="285750" indent="-285750">
              <a:buFontTx/>
              <a:buChar char="-"/>
            </a:pPr>
            <a:r>
              <a:rPr lang="sl-SI" dirty="0"/>
              <a:t>Sredstva občine.</a:t>
            </a:r>
          </a:p>
          <a:p>
            <a:r>
              <a:rPr lang="sl-SI" dirty="0"/>
              <a:t>Namesto izračuna finančne vrzeli za vsak projekt posebej, se za vse projekte specifičnega cilja RSO2.5, ki ustvarjajo prihodke uporablja </a:t>
            </a:r>
            <a:r>
              <a:rPr lang="sl-SI" b="1" dirty="0"/>
              <a:t>pavšal 75 %, </a:t>
            </a:r>
            <a:r>
              <a:rPr lang="sl-SI" dirty="0"/>
              <a:t>ki določa, da predstavljajo upravičeni stroški za sofinanciranje zaradi pričakovanih prihodkov le 75 % izkazanih upravičenih stroškov. Ti znižani upravičeni stroški se financirajo 100 % iz Kohezijskega sklada (</a:t>
            </a:r>
            <a:r>
              <a:rPr lang="sl-SI" b="1" dirty="0"/>
              <a:t>85 % EU, 15 %</a:t>
            </a:r>
            <a:r>
              <a:rPr lang="sl-SI" dirty="0"/>
              <a:t> slovenska udeležba).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4" name="Slika 3" descr="Občina Dol pri Ljubljani">
            <a:extLst>
              <a:ext uri="{FF2B5EF4-FFF2-40B4-BE49-F238E27FC236}">
                <a16:creationId xmlns:a16="http://schemas.microsoft.com/office/drawing/2014/main" id="{E5BD54A6-F983-061A-6433-F7E0D10E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1437331-9B8E-7FBD-2744-05F982C6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379"/>
            <a:ext cx="8915399" cy="2262781"/>
          </a:xfrm>
        </p:spPr>
        <p:txBody>
          <a:bodyPr/>
          <a:lstStyle/>
          <a:p>
            <a:r>
              <a:rPr lang="sl-SI" dirty="0"/>
              <a:t>Viri financiranja</a:t>
            </a:r>
          </a:p>
        </p:txBody>
      </p:sp>
    </p:spTree>
    <p:extLst>
      <p:ext uri="{BB962C8B-B14F-4D97-AF65-F5344CB8AC3E}">
        <p14:creationId xmlns:p14="http://schemas.microsoft.com/office/powerpoint/2010/main" val="412931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bčina Dol pri Ljubljani">
            <a:extLst>
              <a:ext uri="{FF2B5EF4-FFF2-40B4-BE49-F238E27FC236}">
                <a16:creationId xmlns:a16="http://schemas.microsoft.com/office/drawing/2014/main" id="{E5BD54A6-F983-061A-6433-F7E0D10E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1437331-9B8E-7FBD-2744-05F982C6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379"/>
            <a:ext cx="8915399" cy="2262781"/>
          </a:xfrm>
        </p:spPr>
        <p:txBody>
          <a:bodyPr/>
          <a:lstStyle/>
          <a:p>
            <a:r>
              <a:rPr lang="sl-SI" dirty="0"/>
              <a:t>Viri financiranja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3541EE-EC18-B1B9-2F4B-D9DCD09B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6" y="2561164"/>
            <a:ext cx="6000717" cy="207675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BE3C5E5-6007-985E-70B4-ED2CE2C9C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396" y="3118585"/>
            <a:ext cx="5394565" cy="34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bčina Dol pri Ljubljani">
            <a:extLst>
              <a:ext uri="{FF2B5EF4-FFF2-40B4-BE49-F238E27FC236}">
                <a16:creationId xmlns:a16="http://schemas.microsoft.com/office/drawing/2014/main" id="{E5BD54A6-F983-061A-6433-F7E0D10E2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71" y="383255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F1437331-9B8E-7FBD-2744-05F982C6D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4379"/>
            <a:ext cx="8915399" cy="2262781"/>
          </a:xfrm>
        </p:spPr>
        <p:txBody>
          <a:bodyPr/>
          <a:lstStyle/>
          <a:p>
            <a:r>
              <a:rPr lang="sl-SI" dirty="0"/>
              <a:t>Terminski plan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B8C3FC1-4D80-F933-C8E7-B0812F72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08" y="2445670"/>
            <a:ext cx="88963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l-SI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rgbClr val="415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89AA7-CD91-781E-EFAF-F0A8AB33D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r="1033" b="1"/>
          <a:stretch/>
        </p:blipFill>
        <p:spPr>
          <a:xfrm>
            <a:off x="2267478" y="10"/>
            <a:ext cx="9924522" cy="6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4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IIP Dol predstavitev 3.6.2024 (1)[2024061217572029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160</Words>
  <Application>Microsoft Office PowerPoint</Application>
  <PresentationFormat>Širokozaslonsko</PresentationFormat>
  <Paragraphs>13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Šelest</vt:lpstr>
      <vt:lpstr>DOKUMENT IDENTIFIKACIJE INVESTICIJSKEGA PROJEKTA: GRADNJA KANALIZACIJE V AGLOMERACIJI ZABORŠT PRI DOLU</vt:lpstr>
      <vt:lpstr>Zakaj?</vt:lpstr>
      <vt:lpstr>Investicijska vrednost</vt:lpstr>
      <vt:lpstr>Viri financiranja</vt:lpstr>
      <vt:lpstr>Viri financiranja</vt:lpstr>
      <vt:lpstr>Terminski plan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Marjeta Sternad Kuharič</dc:creator>
  <cp:lastModifiedBy>HP</cp:lastModifiedBy>
  <cp:revision>5</cp:revision>
  <dcterms:created xsi:type="dcterms:W3CDTF">2024-06-03T10:29:40Z</dcterms:created>
  <dcterms:modified xsi:type="dcterms:W3CDTF">2024-06-12T15:57:20Z</dcterms:modified>
</cp:coreProperties>
</file>